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321" r:id="rId4"/>
    <p:sldId id="320" r:id="rId5"/>
    <p:sldId id="322" r:id="rId6"/>
    <p:sldId id="323" r:id="rId7"/>
    <p:sldId id="324" r:id="rId8"/>
    <p:sldId id="325" r:id="rId9"/>
    <p:sldId id="326" r:id="rId10"/>
    <p:sldId id="327" r:id="rId11"/>
    <p:sldId id="337" r:id="rId12"/>
    <p:sldId id="329" r:id="rId13"/>
    <p:sldId id="333" r:id="rId14"/>
    <p:sldId id="332" r:id="rId15"/>
    <p:sldId id="339" r:id="rId16"/>
    <p:sldId id="330" r:id="rId17"/>
    <p:sldId id="336" r:id="rId18"/>
    <p:sldId id="346" r:id="rId19"/>
    <p:sldId id="340" r:id="rId20"/>
    <p:sldId id="307" r:id="rId21"/>
    <p:sldId id="335" r:id="rId22"/>
    <p:sldId id="313" r:id="rId23"/>
    <p:sldId id="344" r:id="rId24"/>
    <p:sldId id="345" r:id="rId25"/>
    <p:sldId id="342" r:id="rId26"/>
    <p:sldId id="347" r:id="rId27"/>
    <p:sldId id="319" r:id="rId28"/>
    <p:sldId id="262" r:id="rId29"/>
    <p:sldId id="328" r:id="rId30"/>
    <p:sldId id="315" r:id="rId31"/>
    <p:sldId id="343" r:id="rId32"/>
    <p:sldId id="31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10" userDrawn="1">
          <p15:clr>
            <a:srgbClr val="A4A3A4"/>
          </p15:clr>
        </p15:guide>
        <p15:guide id="4" pos="69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69D"/>
    <a:srgbClr val="34344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9" autoAdjust="0"/>
    <p:restoredTop sz="88221" autoAdjust="0"/>
  </p:normalViewPr>
  <p:slideViewPr>
    <p:cSldViewPr snapToGrid="0">
      <p:cViewPr varScale="1">
        <p:scale>
          <a:sx n="76" d="100"/>
          <a:sy n="76" d="100"/>
        </p:scale>
        <p:origin x="845" y="53"/>
      </p:cViewPr>
      <p:guideLst>
        <p:guide orient="horz" pos="2183"/>
        <p:guide pos="3840"/>
        <p:guide pos="710"/>
        <p:guide pos="697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DE8BB-2113-40E4-A508-5522D8A94642}" type="datetimeFigureOut">
              <a:rPr lang="zh-CN" altLang="en-US" smtClean="0"/>
              <a:t>2020/7/31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47975-04F3-4B68-9A22-B7FCD9BDA7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Unsupervised data augmentation &amp; fix match</a:t>
            </a:r>
          </a:p>
          <a:p>
            <a:r>
              <a:rPr lang="en-US" altLang="zh-CN" dirty="0"/>
              <a:t>Text data augmentation</a:t>
            </a: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a:t>
            </a:fld>
            <a:endParaRPr lang="zh-CN" altLang="en-US"/>
          </a:p>
        </p:txBody>
      </p:sp>
    </p:spTree>
    <p:extLst>
      <p:ext uri="{BB962C8B-B14F-4D97-AF65-F5344CB8AC3E}">
        <p14:creationId xmlns:p14="http://schemas.microsoft.com/office/powerpoint/2010/main" val="2906359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11</a:t>
            </a:fld>
            <a:endParaRPr lang="zh-CN" altLang="en-US"/>
          </a:p>
        </p:txBody>
      </p:sp>
    </p:spTree>
    <p:extLst>
      <p:ext uri="{BB962C8B-B14F-4D97-AF65-F5344CB8AC3E}">
        <p14:creationId xmlns:p14="http://schemas.microsoft.com/office/powerpoint/2010/main" val="3832028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12</a:t>
            </a:fld>
            <a:endParaRPr lang="zh-CN" altLang="en-US"/>
          </a:p>
        </p:txBody>
      </p:sp>
    </p:spTree>
    <p:extLst>
      <p:ext uri="{BB962C8B-B14F-4D97-AF65-F5344CB8AC3E}">
        <p14:creationId xmlns:p14="http://schemas.microsoft.com/office/powerpoint/2010/main" val="283931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13</a:t>
            </a:fld>
            <a:endParaRPr lang="zh-CN" altLang="en-US"/>
          </a:p>
        </p:txBody>
      </p:sp>
    </p:spTree>
    <p:extLst>
      <p:ext uri="{BB962C8B-B14F-4D97-AF65-F5344CB8AC3E}">
        <p14:creationId xmlns:p14="http://schemas.microsoft.com/office/powerpoint/2010/main" val="69290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选举每个未标注样本的最大概率作为其伪标签</a:t>
            </a:r>
            <a:r>
              <a:rPr lang="en-US" altLang="zh-CN" dirty="0"/>
              <a:t>,</a:t>
            </a:r>
            <a:r>
              <a:rPr lang="zh-CN" altLang="en-US" dirty="0"/>
              <a:t>利用未标注数据和伪标签进行训练来引导模型预测的类概率逼近其中一个类别，从而将伪标签条件熵减到最小</a:t>
            </a:r>
            <a:r>
              <a:rPr lang="en-US" altLang="zh-CN" dirty="0"/>
              <a:t>.</a:t>
            </a:r>
          </a:p>
          <a:p>
            <a:r>
              <a:rPr lang="zh-CN" altLang="en-US" dirty="0"/>
              <a:t>对无标注数据输入进行了两次不同的随机数据增强、并通过不同</a:t>
            </a:r>
            <a:r>
              <a:rPr lang="en-US" altLang="zh-CN" dirty="0"/>
              <a:t>dropout</a:t>
            </a:r>
            <a:r>
              <a:rPr lang="zh-CN" altLang="en-US" dirty="0"/>
              <a:t>输出得到</a:t>
            </a:r>
            <a:r>
              <a:rPr lang="en-US" altLang="zh-CN" dirty="0"/>
              <a:t>z1</a:t>
            </a:r>
            <a:r>
              <a:rPr lang="zh-CN" altLang="en-US" dirty="0"/>
              <a:t>和</a:t>
            </a:r>
            <a:r>
              <a:rPr lang="en-US" altLang="zh-CN" dirty="0"/>
              <a:t>z2</a:t>
            </a:r>
            <a:r>
              <a:rPr lang="zh-CN" altLang="en-US" dirty="0"/>
              <a:t> ，并引入一致性正则到损失函数</a:t>
            </a:r>
            <a:r>
              <a:rPr lang="en-US" altLang="zh-CN" dirty="0"/>
              <a:t>(L2 loss)</a:t>
            </a:r>
            <a:r>
              <a:rPr lang="zh-CN" altLang="en-US" dirty="0"/>
              <a:t>中。但一个时间步要计算两次，可预见单次计算噪音大，降低训练速度。</a:t>
            </a:r>
            <a:endParaRPr lang="en-US" altLang="zh-CN" dirty="0"/>
          </a:p>
          <a:p>
            <a:r>
              <a:rPr lang="en-US" altLang="zh-CN" b="0" i="0" dirty="0">
                <a:solidFill>
                  <a:srgbClr val="1A1A1A"/>
                </a:solidFill>
                <a:effectLst/>
                <a:latin typeface="-apple-system"/>
              </a:rPr>
              <a:t>Temporal </a:t>
            </a:r>
            <a:r>
              <a:rPr lang="en-US" altLang="zh-CN" b="0" i="0" dirty="0" err="1">
                <a:solidFill>
                  <a:srgbClr val="1A1A1A"/>
                </a:solidFill>
                <a:effectLst/>
                <a:latin typeface="-apple-system"/>
              </a:rPr>
              <a:t>Ensembling</a:t>
            </a:r>
            <a:r>
              <a:rPr lang="zh-CN" altLang="en-US" b="0" i="0" dirty="0">
                <a:solidFill>
                  <a:srgbClr val="1A1A1A"/>
                </a:solidFill>
                <a:effectLst/>
                <a:latin typeface="-apple-system"/>
              </a:rPr>
              <a:t>则采用时序融合模型，</a:t>
            </a:r>
            <a:r>
              <a:rPr lang="en-US" altLang="zh-CN" b="0" i="0" dirty="0">
                <a:solidFill>
                  <a:srgbClr val="1A1A1A"/>
                </a:solidFill>
                <a:effectLst/>
                <a:latin typeface="-apple-system"/>
              </a:rPr>
              <a:t>z2</a:t>
            </a:r>
            <a:r>
              <a:rPr lang="zh-CN" altLang="en-US" b="0" i="0" dirty="0">
                <a:solidFill>
                  <a:srgbClr val="1A1A1A"/>
                </a:solidFill>
                <a:effectLst/>
                <a:latin typeface="-apple-system"/>
              </a:rPr>
              <a:t>是历史</a:t>
            </a:r>
            <a:r>
              <a:rPr lang="en-US" altLang="zh-CN" b="0" i="0" dirty="0">
                <a:solidFill>
                  <a:srgbClr val="1A1A1A"/>
                </a:solidFill>
                <a:effectLst/>
                <a:latin typeface="-apple-system"/>
              </a:rPr>
              <a:t>z1</a:t>
            </a:r>
            <a:r>
              <a:rPr lang="zh-CN" altLang="en-US" b="0" i="0" dirty="0">
                <a:solidFill>
                  <a:srgbClr val="1A1A1A"/>
                </a:solidFill>
                <a:effectLst/>
                <a:latin typeface="-apple-system"/>
              </a:rPr>
              <a:t>的</a:t>
            </a:r>
            <a:r>
              <a:rPr lang="en-US" altLang="zh-CN" b="0" i="0" dirty="0">
                <a:solidFill>
                  <a:srgbClr val="1A1A1A"/>
                </a:solidFill>
                <a:effectLst/>
                <a:latin typeface="-apple-system"/>
              </a:rPr>
              <a:t>EMA</a:t>
            </a:r>
            <a:r>
              <a:rPr lang="zh-CN" altLang="en-US" b="0" i="0" dirty="0">
                <a:solidFill>
                  <a:srgbClr val="1A1A1A"/>
                </a:solidFill>
                <a:effectLst/>
                <a:latin typeface="-apple-system"/>
              </a:rPr>
              <a:t>加权平均和，将</a:t>
            </a:r>
            <a:r>
              <a:rPr lang="en-US" altLang="zh-CN" b="0" i="0" dirty="0">
                <a:solidFill>
                  <a:srgbClr val="1A1A1A"/>
                </a:solidFill>
                <a:effectLst/>
                <a:latin typeface="-apple-system"/>
              </a:rPr>
              <a:t>z2</a:t>
            </a:r>
            <a:r>
              <a:rPr lang="zh-CN" altLang="en-US" b="0" i="0" dirty="0">
                <a:solidFill>
                  <a:srgbClr val="1A1A1A"/>
                </a:solidFill>
                <a:effectLst/>
                <a:latin typeface="-apple-system"/>
              </a:rPr>
              <a:t>视作人工标签，同一个</a:t>
            </a:r>
            <a:r>
              <a:rPr lang="en-US" altLang="zh-CN" b="0" i="0" dirty="0">
                <a:solidFill>
                  <a:srgbClr val="1A1A1A"/>
                </a:solidFill>
                <a:effectLst/>
                <a:latin typeface="-apple-system"/>
              </a:rPr>
              <a:t>train step</a:t>
            </a:r>
            <a:r>
              <a:rPr lang="zh-CN" altLang="en-US" b="0" i="0" dirty="0">
                <a:solidFill>
                  <a:srgbClr val="1A1A1A"/>
                </a:solidFill>
                <a:effectLst/>
                <a:latin typeface="-apple-system"/>
              </a:rPr>
              <a:t>只进行一次计算</a:t>
            </a:r>
            <a:r>
              <a:rPr lang="en-US" altLang="zh-CN" b="0" i="0" dirty="0">
                <a:solidFill>
                  <a:srgbClr val="1A1A1A"/>
                </a:solidFill>
                <a:effectLst/>
                <a:latin typeface="-apple-system"/>
              </a:rPr>
              <a:t>.</a:t>
            </a:r>
          </a:p>
          <a:p>
            <a:r>
              <a:rPr lang="en-US" altLang="zh-CN" b="0" i="0" dirty="0">
                <a:solidFill>
                  <a:srgbClr val="1A1A1A"/>
                </a:solidFill>
                <a:effectLst/>
                <a:latin typeface="-apple-system"/>
              </a:rPr>
              <a:t>MT</a:t>
            </a:r>
            <a:r>
              <a:rPr lang="zh-CN" altLang="en-US" b="0" i="0" dirty="0">
                <a:solidFill>
                  <a:srgbClr val="1A1A1A"/>
                </a:solidFill>
                <a:effectLst/>
                <a:latin typeface="-apple-system"/>
              </a:rPr>
              <a:t>是对</a:t>
            </a:r>
            <a:r>
              <a:rPr lang="en-US" altLang="zh-CN" b="0" i="0" dirty="0">
                <a:solidFill>
                  <a:srgbClr val="1A1A1A"/>
                </a:solidFill>
                <a:effectLst/>
                <a:latin typeface="-apple-system"/>
              </a:rPr>
              <a:t>TE</a:t>
            </a:r>
            <a:r>
              <a:rPr lang="zh-CN" altLang="en-US" b="0" i="0" dirty="0">
                <a:solidFill>
                  <a:srgbClr val="1A1A1A"/>
                </a:solidFill>
                <a:effectLst/>
                <a:latin typeface="-apple-system"/>
              </a:rPr>
              <a:t>的改进，</a:t>
            </a:r>
            <a:r>
              <a:rPr lang="en-US" altLang="zh-CN" b="0" i="0" dirty="0">
                <a:solidFill>
                  <a:srgbClr val="1A1A1A"/>
                </a:solidFill>
                <a:effectLst/>
                <a:latin typeface="-apple-system"/>
              </a:rPr>
              <a:t>z2</a:t>
            </a:r>
            <a:r>
              <a:rPr lang="zh-CN" altLang="en-US" b="0" i="0" dirty="0">
                <a:solidFill>
                  <a:srgbClr val="1A1A1A"/>
                </a:solidFill>
                <a:effectLst/>
                <a:latin typeface="-apple-system"/>
              </a:rPr>
              <a:t>每个训练回合才更新一次，需要等到下个</a:t>
            </a:r>
            <a:r>
              <a:rPr lang="en-US" altLang="zh-CN" b="0" i="0" dirty="0">
                <a:solidFill>
                  <a:srgbClr val="1A1A1A"/>
                </a:solidFill>
                <a:effectLst/>
                <a:latin typeface="-apple-system"/>
              </a:rPr>
              <a:t>epoch</a:t>
            </a:r>
            <a:r>
              <a:rPr lang="zh-CN" altLang="en-US" b="0" i="0" dirty="0">
                <a:solidFill>
                  <a:srgbClr val="1A1A1A"/>
                </a:solidFill>
                <a:effectLst/>
                <a:latin typeface="-apple-system"/>
              </a:rPr>
              <a:t>才被学习。将平均模型作为</a:t>
            </a:r>
            <a:r>
              <a:rPr lang="en-US" altLang="zh-CN" b="0" i="0" dirty="0">
                <a:solidFill>
                  <a:srgbClr val="1A1A1A"/>
                </a:solidFill>
                <a:effectLst/>
                <a:latin typeface="-apple-system"/>
              </a:rPr>
              <a:t>teacher</a:t>
            </a:r>
            <a:r>
              <a:rPr lang="zh-CN" altLang="en-US" b="0" i="0" dirty="0">
                <a:solidFill>
                  <a:srgbClr val="1A1A1A"/>
                </a:solidFill>
                <a:effectLst/>
                <a:latin typeface="-apple-system"/>
              </a:rPr>
              <a:t>预测</a:t>
            </a:r>
            <a:r>
              <a:rPr lang="en-US" altLang="zh-CN" b="0" i="0" dirty="0">
                <a:solidFill>
                  <a:srgbClr val="1A1A1A"/>
                </a:solidFill>
                <a:effectLst/>
                <a:latin typeface="-apple-system"/>
              </a:rPr>
              <a:t>z2</a:t>
            </a:r>
            <a:r>
              <a:rPr lang="zh-CN" altLang="en-US" b="0" i="0" dirty="0">
                <a:solidFill>
                  <a:srgbClr val="1A1A1A"/>
                </a:solidFill>
                <a:effectLst/>
                <a:latin typeface="-apple-system"/>
              </a:rPr>
              <a:t>，</a:t>
            </a:r>
            <a:r>
              <a:rPr lang="en-US" altLang="zh-CN" b="0" i="0" dirty="0">
                <a:solidFill>
                  <a:srgbClr val="1A1A1A"/>
                </a:solidFill>
                <a:effectLst/>
                <a:latin typeface="-apple-system"/>
              </a:rPr>
              <a:t>z1</a:t>
            </a:r>
            <a:r>
              <a:rPr lang="zh-CN" altLang="en-US" b="0" i="0" dirty="0">
                <a:solidFill>
                  <a:srgbClr val="1A1A1A"/>
                </a:solidFill>
                <a:effectLst/>
                <a:latin typeface="-apple-system"/>
              </a:rPr>
              <a:t>由当前模型预测。</a:t>
            </a:r>
            <a:endParaRPr lang="en-US" altLang="zh-CN" b="0" i="0" dirty="0">
              <a:solidFill>
                <a:srgbClr val="1A1A1A"/>
              </a:solidFill>
              <a:effectLst/>
              <a:latin typeface="-apple-system"/>
            </a:endParaRPr>
          </a:p>
          <a:p>
            <a:r>
              <a:rPr lang="en-US" altLang="zh-CN" b="0" i="0" dirty="0">
                <a:solidFill>
                  <a:srgbClr val="1A1A1A"/>
                </a:solidFill>
                <a:effectLst/>
                <a:latin typeface="-apple-system"/>
              </a:rPr>
              <a:t>VAT</a:t>
            </a:r>
            <a:r>
              <a:rPr lang="zh-CN" altLang="en-US" b="0" i="0" dirty="0">
                <a:solidFill>
                  <a:srgbClr val="1A1A1A"/>
                </a:solidFill>
                <a:effectLst/>
                <a:latin typeface="-apple-system"/>
              </a:rPr>
              <a:t>添加随机扰动，不是通过数据增强，而是通过对抗训练。</a:t>
            </a:r>
            <a:endParaRPr lang="en-US" altLang="zh-CN" b="0" i="0" dirty="0">
              <a:solidFill>
                <a:srgbClr val="1A1A1A"/>
              </a:solidFill>
              <a:effectLst/>
              <a:latin typeface="-apple-system"/>
            </a:endParaRPr>
          </a:p>
        </p:txBody>
      </p:sp>
      <p:sp>
        <p:nvSpPr>
          <p:cNvPr id="4" name="灯片编号占位符 3"/>
          <p:cNvSpPr>
            <a:spLocks noGrp="1"/>
          </p:cNvSpPr>
          <p:nvPr>
            <p:ph type="sldNum" sz="quarter" idx="5"/>
          </p:nvPr>
        </p:nvSpPr>
        <p:spPr/>
        <p:txBody>
          <a:bodyPr/>
          <a:lstStyle/>
          <a:p>
            <a:fld id="{8F247975-04F3-4B68-9A22-B7FCD9BDA768}" type="slidenum">
              <a:rPr lang="zh-CN" altLang="en-US" smtClean="0"/>
              <a:t>14</a:t>
            </a:fld>
            <a:endParaRPr lang="zh-CN" altLang="en-US"/>
          </a:p>
        </p:txBody>
      </p:sp>
    </p:spTree>
    <p:extLst>
      <p:ext uri="{BB962C8B-B14F-4D97-AF65-F5344CB8AC3E}">
        <p14:creationId xmlns:p14="http://schemas.microsoft.com/office/powerpoint/2010/main" val="1260665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A1A1A"/>
                </a:solidFill>
                <a:effectLst/>
                <a:latin typeface="-apple-system"/>
              </a:rPr>
              <a:t>UDA</a:t>
            </a:r>
            <a:r>
              <a:rPr lang="zh-CN" altLang="en-US" b="0" i="0" dirty="0">
                <a:solidFill>
                  <a:srgbClr val="1A1A1A"/>
                </a:solidFill>
                <a:effectLst/>
                <a:latin typeface="-apple-system"/>
              </a:rPr>
              <a:t>的扰动，是更高质量的数据增强方法（</a:t>
            </a:r>
            <a:r>
              <a:rPr lang="en-US" altLang="zh-CN" b="0" i="0" dirty="0" err="1">
                <a:solidFill>
                  <a:srgbClr val="1A1A1A"/>
                </a:solidFill>
                <a:effectLst/>
                <a:latin typeface="-apple-system"/>
              </a:rPr>
              <a:t>RandAugment</a:t>
            </a:r>
            <a:r>
              <a:rPr lang="zh-CN" altLang="en-US" b="0" i="0" dirty="0">
                <a:solidFill>
                  <a:srgbClr val="1A1A1A"/>
                </a:solidFill>
                <a:effectLst/>
                <a:latin typeface="-apple-system"/>
              </a:rPr>
              <a:t>），</a:t>
            </a:r>
            <a:r>
              <a:rPr lang="en-US" altLang="zh-CN" b="0" i="0" dirty="0">
                <a:solidFill>
                  <a:srgbClr val="1A1A1A"/>
                </a:solidFill>
                <a:effectLst/>
                <a:latin typeface="-apple-system"/>
              </a:rPr>
              <a:t>strong</a:t>
            </a:r>
            <a:r>
              <a:rPr lang="zh-CN" altLang="en-US" b="0" i="0" dirty="0">
                <a:solidFill>
                  <a:srgbClr val="1A1A1A"/>
                </a:solidFill>
                <a:effectLst/>
                <a:latin typeface="-apple-system"/>
              </a:rPr>
              <a:t>干扰，增强鲁棒性。结合了熵最小化原则，对</a:t>
            </a:r>
            <a:r>
              <a:rPr lang="en-US" altLang="zh-CN" b="0" i="0" dirty="0">
                <a:solidFill>
                  <a:srgbClr val="1A1A1A"/>
                </a:solidFill>
                <a:effectLst/>
                <a:latin typeface="-apple-system"/>
              </a:rPr>
              <a:t>p</a:t>
            </a:r>
            <a:r>
              <a:rPr lang="zh-CN" altLang="en-US" b="0" i="0" dirty="0">
                <a:solidFill>
                  <a:srgbClr val="1A1A1A"/>
                </a:solidFill>
                <a:effectLst/>
                <a:latin typeface="-apple-system"/>
              </a:rPr>
              <a:t>（</a:t>
            </a:r>
            <a:r>
              <a:rPr lang="en-US" altLang="zh-CN" b="0" i="0" dirty="0" err="1">
                <a:solidFill>
                  <a:srgbClr val="1A1A1A"/>
                </a:solidFill>
                <a:effectLst/>
                <a:latin typeface="-apple-system"/>
              </a:rPr>
              <a:t>y|x</a:t>
            </a:r>
            <a:r>
              <a:rPr lang="zh-CN" altLang="en-US" b="0" i="0" dirty="0">
                <a:solidFill>
                  <a:srgbClr val="1A1A1A"/>
                </a:solidFill>
                <a:effectLst/>
                <a:latin typeface="-apple-system"/>
              </a:rPr>
              <a:t>，</a:t>
            </a:r>
            <a:r>
              <a:rPr lang="en-US" altLang="zh-CN" b="0" i="0" dirty="0">
                <a:solidFill>
                  <a:srgbClr val="1A1A1A"/>
                </a:solidFill>
                <a:effectLst/>
                <a:latin typeface="-apple-system"/>
              </a:rPr>
              <a:t>θ</a:t>
            </a:r>
            <a:r>
              <a:rPr lang="zh-CN" altLang="en-US" b="0" i="0" dirty="0">
                <a:solidFill>
                  <a:srgbClr val="1A1A1A"/>
                </a:solidFill>
                <a:effectLst/>
                <a:latin typeface="-apple-system"/>
              </a:rPr>
              <a:t>）进行</a:t>
            </a:r>
            <a:r>
              <a:rPr lang="en-US" altLang="zh-CN" b="0" i="0" dirty="0">
                <a:solidFill>
                  <a:srgbClr val="1A1A1A"/>
                </a:solidFill>
                <a:effectLst/>
                <a:latin typeface="-apple-system"/>
              </a:rPr>
              <a:t>sharpen</a:t>
            </a:r>
            <a:r>
              <a:rPr lang="zh-CN" altLang="en-US" b="0" i="0" dirty="0">
                <a:solidFill>
                  <a:srgbClr val="1A1A1A"/>
                </a:solidFill>
                <a:effectLst/>
                <a:latin typeface="-apple-system"/>
              </a:rPr>
              <a:t>操作构建人工标签。采用训练信号退火</a:t>
            </a:r>
            <a:r>
              <a:rPr lang="en-US" altLang="zh-CN" b="0" i="0" dirty="0">
                <a:solidFill>
                  <a:srgbClr val="1A1A1A"/>
                </a:solidFill>
                <a:effectLst/>
                <a:latin typeface="-apple-system"/>
              </a:rPr>
              <a:t>(TSA)</a:t>
            </a:r>
            <a:r>
              <a:rPr lang="zh-CN" altLang="en-US" b="0" i="0" dirty="0">
                <a:solidFill>
                  <a:srgbClr val="1A1A1A"/>
                </a:solidFill>
                <a:effectLst/>
                <a:latin typeface="-apple-system"/>
              </a:rPr>
              <a:t>方法防止对标注数据过拟合，对于标注数据的置信度高于阈值要进行</a:t>
            </a:r>
            <a:r>
              <a:rPr lang="en-US" altLang="zh-CN" b="0" i="0" dirty="0">
                <a:solidFill>
                  <a:srgbClr val="1A1A1A"/>
                </a:solidFill>
                <a:effectLst/>
                <a:latin typeface="-apple-system"/>
              </a:rPr>
              <a:t>masking</a:t>
            </a:r>
            <a:r>
              <a:rPr lang="zh-CN" altLang="en-US" b="0" i="0" dirty="0">
                <a:solidFill>
                  <a:srgbClr val="1A1A1A"/>
                </a:solidFill>
                <a:effectLst/>
                <a:latin typeface="-apple-system"/>
              </a:rPr>
              <a:t>。</a:t>
            </a:r>
            <a:endParaRPr lang="en-US" altLang="zh-CN" b="0" i="0" dirty="0">
              <a:solidFill>
                <a:srgbClr val="1A1A1A"/>
              </a:solidFill>
              <a:effectLst/>
              <a:latin typeface="-apple-system"/>
            </a:endParaRPr>
          </a:p>
          <a:p>
            <a:r>
              <a:rPr lang="en-US" altLang="zh-CN" b="0" i="0" dirty="0" err="1">
                <a:solidFill>
                  <a:srgbClr val="1A1A1A"/>
                </a:solidFill>
                <a:effectLst/>
                <a:latin typeface="-apple-system"/>
              </a:rPr>
              <a:t>MixMatch</a:t>
            </a:r>
            <a:r>
              <a:rPr lang="zh-CN" altLang="en-US" b="0" i="0" dirty="0">
                <a:solidFill>
                  <a:srgbClr val="1A1A1A"/>
                </a:solidFill>
                <a:effectLst/>
                <a:latin typeface="-apple-system"/>
              </a:rPr>
              <a:t>对标注数据进行一次增强，对于未标注数据作</a:t>
            </a:r>
            <a:r>
              <a:rPr lang="en-US" altLang="zh-CN" b="0" i="0" dirty="0">
                <a:solidFill>
                  <a:srgbClr val="1A1A1A"/>
                </a:solidFill>
                <a:effectLst/>
                <a:latin typeface="-apple-system"/>
              </a:rPr>
              <a:t>K</a:t>
            </a:r>
            <a:r>
              <a:rPr lang="zh-CN" altLang="en-US" b="0" i="0" dirty="0">
                <a:solidFill>
                  <a:srgbClr val="1A1A1A"/>
                </a:solidFill>
                <a:effectLst/>
                <a:latin typeface="-apple-system"/>
              </a:rPr>
              <a:t>次</a:t>
            </a:r>
            <a:r>
              <a:rPr lang="en-US" altLang="zh-CN" b="0" i="0" dirty="0">
                <a:solidFill>
                  <a:srgbClr val="1A1A1A"/>
                </a:solidFill>
                <a:effectLst/>
                <a:latin typeface="-apple-system"/>
              </a:rPr>
              <a:t>weak</a:t>
            </a:r>
            <a:r>
              <a:rPr lang="zh-CN" altLang="en-US" b="0" i="0" dirty="0">
                <a:solidFill>
                  <a:srgbClr val="1A1A1A"/>
                </a:solidFill>
                <a:effectLst/>
                <a:latin typeface="-apple-system"/>
              </a:rPr>
              <a:t>增强输入模型得到</a:t>
            </a:r>
            <a:r>
              <a:rPr lang="en-US" altLang="zh-CN" b="0" i="0" dirty="0">
                <a:solidFill>
                  <a:srgbClr val="1A1A1A"/>
                </a:solidFill>
                <a:effectLst/>
                <a:latin typeface="-apple-system"/>
              </a:rPr>
              <a:t>average</a:t>
            </a:r>
            <a:r>
              <a:rPr lang="zh-CN" altLang="en-US" b="0" i="0" dirty="0">
                <a:solidFill>
                  <a:srgbClr val="1A1A1A"/>
                </a:solidFill>
                <a:effectLst/>
                <a:latin typeface="-apple-system"/>
              </a:rPr>
              <a:t>后的概率，</a:t>
            </a:r>
            <a:r>
              <a:rPr lang="en-US" altLang="zh-CN" b="0" i="0" dirty="0">
                <a:solidFill>
                  <a:srgbClr val="1A1A1A"/>
                </a:solidFill>
                <a:effectLst/>
                <a:latin typeface="-apple-system"/>
              </a:rPr>
              <a:t>sharpen</a:t>
            </a:r>
            <a:r>
              <a:rPr lang="zh-CN" altLang="en-US" b="0" i="0" dirty="0">
                <a:solidFill>
                  <a:srgbClr val="1A1A1A"/>
                </a:solidFill>
                <a:effectLst/>
                <a:latin typeface="-apple-system"/>
              </a:rPr>
              <a:t>后得到人工标签，将人工标签与标注数据混合在一起进行</a:t>
            </a:r>
            <a:r>
              <a:rPr lang="en-US" altLang="zh-CN" b="0" i="0" dirty="0" err="1">
                <a:solidFill>
                  <a:srgbClr val="1A1A1A"/>
                </a:solidFill>
                <a:effectLst/>
                <a:latin typeface="-apple-system"/>
              </a:rPr>
              <a:t>mixup</a:t>
            </a:r>
            <a:r>
              <a:rPr lang="zh-CN" altLang="en-US" b="0" i="0" dirty="0">
                <a:solidFill>
                  <a:srgbClr val="1A1A1A"/>
                </a:solidFill>
                <a:effectLst/>
                <a:latin typeface="-apple-system"/>
              </a:rPr>
              <a:t>，得到增强后的无标注数据和增强数据。</a:t>
            </a:r>
            <a:endParaRPr lang="en-US" altLang="zh-CN" b="0" i="0" dirty="0">
              <a:solidFill>
                <a:srgbClr val="1A1A1A"/>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solidFill>
                  <a:srgbClr val="1A1A1A"/>
                </a:solidFill>
                <a:effectLst/>
                <a:latin typeface="-apple-system"/>
              </a:rPr>
              <a:t>ReMixMatch</a:t>
            </a:r>
            <a:r>
              <a:rPr lang="zh-CN" altLang="en-US" b="0" i="0" dirty="0">
                <a:solidFill>
                  <a:srgbClr val="1A1A1A"/>
                </a:solidFill>
                <a:effectLst/>
                <a:latin typeface="-apple-system"/>
              </a:rPr>
              <a:t>，将无标注数据的人工标签与标注数据的标签分布对齐；取</a:t>
            </a:r>
            <a:r>
              <a:rPr lang="en-US" altLang="zh-CN" b="0" i="0" dirty="0">
                <a:solidFill>
                  <a:srgbClr val="1A1A1A"/>
                </a:solidFill>
                <a:effectLst/>
                <a:latin typeface="-apple-system"/>
              </a:rPr>
              <a:t>K</a:t>
            </a:r>
            <a:r>
              <a:rPr lang="zh-CN" altLang="en-US" b="0" i="0" dirty="0">
                <a:solidFill>
                  <a:srgbClr val="1A1A1A"/>
                </a:solidFill>
                <a:effectLst/>
                <a:latin typeface="-apple-system"/>
              </a:rPr>
              <a:t>次</a:t>
            </a:r>
            <a:r>
              <a:rPr lang="en-US" altLang="zh-CN" b="0" i="0" dirty="0">
                <a:solidFill>
                  <a:srgbClr val="1A1A1A"/>
                </a:solidFill>
                <a:effectLst/>
                <a:latin typeface="-apple-system"/>
              </a:rPr>
              <a:t>weak</a:t>
            </a:r>
            <a:r>
              <a:rPr lang="zh-CN" altLang="en-US" b="0" i="0" dirty="0">
                <a:solidFill>
                  <a:srgbClr val="1A1A1A"/>
                </a:solidFill>
                <a:effectLst/>
                <a:latin typeface="-apple-system"/>
              </a:rPr>
              <a:t>增强会导致不同的预测，导致不稳定，取平均值不是具有意义的目标，引入强增强</a:t>
            </a:r>
            <a:r>
              <a:rPr lang="en-US" altLang="zh-CN" b="0" i="0" dirty="0" err="1">
                <a:solidFill>
                  <a:srgbClr val="1A1A1A"/>
                </a:solidFill>
                <a:effectLst/>
                <a:latin typeface="-apple-system"/>
              </a:rPr>
              <a:t>CTAugment</a:t>
            </a:r>
            <a:r>
              <a:rPr lang="zh-CN" altLang="en-US" b="0" i="0" dirty="0">
                <a:solidFill>
                  <a:srgbClr val="1A1A1A"/>
                </a:solidFill>
                <a:effectLst/>
                <a:latin typeface="-apple-system"/>
              </a:rPr>
              <a:t>；对未标注数据丢失的权重进行了退火。</a:t>
            </a:r>
            <a:endParaRPr lang="en-US" altLang="zh-CN" b="0" i="0" dirty="0">
              <a:solidFill>
                <a:srgbClr val="1A1A1A"/>
              </a:solidFill>
              <a:effectLst/>
              <a:latin typeface="-apple-system"/>
            </a:endParaRPr>
          </a:p>
          <a:p>
            <a:r>
              <a:rPr lang="en-US" altLang="zh-CN" b="0" i="0" dirty="0" err="1">
                <a:solidFill>
                  <a:srgbClr val="1A1A1A"/>
                </a:solidFill>
                <a:effectLst/>
                <a:latin typeface="-apple-system"/>
              </a:rPr>
              <a:t>FixMatch</a:t>
            </a:r>
            <a:r>
              <a:rPr lang="zh-CN" altLang="en-US" b="0" i="0" dirty="0">
                <a:solidFill>
                  <a:srgbClr val="1A1A1A"/>
                </a:solidFill>
                <a:effectLst/>
                <a:latin typeface="-apple-system"/>
              </a:rPr>
              <a:t>是</a:t>
            </a:r>
            <a:r>
              <a:rPr lang="en-US" altLang="zh-CN" b="0" i="0" dirty="0">
                <a:solidFill>
                  <a:srgbClr val="1A1A1A"/>
                </a:solidFill>
                <a:effectLst/>
                <a:latin typeface="-apple-system"/>
              </a:rPr>
              <a:t>UDA</a:t>
            </a:r>
            <a:r>
              <a:rPr lang="zh-CN" altLang="en-US" b="0" i="0" dirty="0">
                <a:solidFill>
                  <a:srgbClr val="1A1A1A"/>
                </a:solidFill>
                <a:effectLst/>
                <a:latin typeface="-apple-system"/>
              </a:rPr>
              <a:t>和</a:t>
            </a:r>
            <a:r>
              <a:rPr lang="en-US" altLang="zh-CN" b="0" i="0" dirty="0" err="1">
                <a:solidFill>
                  <a:srgbClr val="1A1A1A"/>
                </a:solidFill>
                <a:effectLst/>
                <a:latin typeface="-apple-system"/>
              </a:rPr>
              <a:t>ReMixMatch</a:t>
            </a:r>
            <a:r>
              <a:rPr lang="zh-CN" altLang="en-US" b="0" i="0" dirty="0">
                <a:solidFill>
                  <a:srgbClr val="1A1A1A"/>
                </a:solidFill>
                <a:effectLst/>
                <a:latin typeface="-apple-system"/>
              </a:rPr>
              <a:t>的一个综合简化版本，舍弃了</a:t>
            </a:r>
            <a:r>
              <a:rPr lang="en-US" altLang="zh-CN" b="0" i="0" dirty="0">
                <a:solidFill>
                  <a:srgbClr val="1A1A1A"/>
                </a:solidFill>
                <a:effectLst/>
                <a:latin typeface="-apple-system"/>
              </a:rPr>
              <a:t>sharpen</a:t>
            </a:r>
            <a:r>
              <a:rPr lang="zh-CN" altLang="en-US" b="0" i="0" dirty="0">
                <a:solidFill>
                  <a:srgbClr val="1A1A1A"/>
                </a:solidFill>
                <a:effectLst/>
                <a:latin typeface="-apple-system"/>
              </a:rPr>
              <a:t>操作和</a:t>
            </a:r>
            <a:r>
              <a:rPr lang="en-US" altLang="zh-CN" b="0" i="0" dirty="0">
                <a:solidFill>
                  <a:srgbClr val="1A1A1A"/>
                </a:solidFill>
                <a:effectLst/>
                <a:latin typeface="-apple-system"/>
              </a:rPr>
              <a:t>UDA</a:t>
            </a:r>
            <a:r>
              <a:rPr lang="zh-CN" altLang="en-US" b="0" i="0" dirty="0">
                <a:solidFill>
                  <a:srgbClr val="1A1A1A"/>
                </a:solidFill>
                <a:effectLst/>
                <a:latin typeface="-apple-system"/>
              </a:rPr>
              <a:t>的训练信号退火、</a:t>
            </a:r>
            <a:r>
              <a:rPr lang="en-US" altLang="zh-CN" b="0" i="0" dirty="0" err="1">
                <a:solidFill>
                  <a:srgbClr val="1A1A1A"/>
                </a:solidFill>
                <a:effectLst/>
                <a:latin typeface="-apple-system"/>
              </a:rPr>
              <a:t>ReMixMatch</a:t>
            </a:r>
            <a:r>
              <a:rPr lang="zh-CN" altLang="en-US" b="0" i="0" dirty="0">
                <a:solidFill>
                  <a:srgbClr val="1A1A1A"/>
                </a:solidFill>
                <a:effectLst/>
                <a:latin typeface="-apple-system"/>
              </a:rPr>
              <a:t>的分布对齐和旋转损失等。引入</a:t>
            </a:r>
            <a:r>
              <a:rPr lang="en-US" altLang="zh-CN" b="0" i="0" dirty="0">
                <a:solidFill>
                  <a:srgbClr val="1A1A1A"/>
                </a:solidFill>
                <a:effectLst/>
                <a:latin typeface="-apple-system"/>
              </a:rPr>
              <a:t>strong</a:t>
            </a:r>
            <a:r>
              <a:rPr lang="zh-CN" altLang="en-US" b="0" i="0" dirty="0">
                <a:solidFill>
                  <a:srgbClr val="1A1A1A"/>
                </a:solidFill>
                <a:effectLst/>
                <a:latin typeface="-apple-system"/>
              </a:rPr>
              <a:t>增强方式，在与</a:t>
            </a:r>
            <a:r>
              <a:rPr lang="en-US" altLang="zh-CN" b="0" i="0" dirty="0">
                <a:solidFill>
                  <a:srgbClr val="1A1A1A"/>
                </a:solidFill>
                <a:effectLst/>
                <a:latin typeface="-apple-system"/>
              </a:rPr>
              <a:t>weak</a:t>
            </a:r>
            <a:r>
              <a:rPr lang="zh-CN" altLang="en-US" b="0" i="0" dirty="0">
                <a:solidFill>
                  <a:srgbClr val="1A1A1A"/>
                </a:solidFill>
                <a:effectLst/>
                <a:latin typeface="-apple-system"/>
              </a:rPr>
              <a:t>增强方式一同构建一致性正则时，是有效的。</a:t>
            </a:r>
            <a:r>
              <a:rPr lang="en-US" altLang="zh-CN" b="0" i="0" dirty="0">
                <a:solidFill>
                  <a:srgbClr val="1A1A1A"/>
                </a:solidFill>
                <a:effectLst/>
                <a:latin typeface="-apple-system"/>
              </a:rPr>
              <a:t>strong</a:t>
            </a:r>
            <a:r>
              <a:rPr lang="zh-CN" altLang="en-US" b="0" i="0" dirty="0">
                <a:solidFill>
                  <a:srgbClr val="1A1A1A"/>
                </a:solidFill>
                <a:effectLst/>
                <a:latin typeface="-apple-system"/>
              </a:rPr>
              <a:t>增强同时使用了</a:t>
            </a:r>
            <a:r>
              <a:rPr lang="en-US" altLang="zh-CN" b="0" i="0" dirty="0">
                <a:solidFill>
                  <a:srgbClr val="1A1A1A"/>
                </a:solidFill>
                <a:effectLst/>
                <a:latin typeface="-apple-system"/>
              </a:rPr>
              <a:t>UDA</a:t>
            </a:r>
            <a:r>
              <a:rPr lang="zh-CN" altLang="en-US" b="0" i="0" dirty="0">
                <a:solidFill>
                  <a:srgbClr val="1A1A1A"/>
                </a:solidFill>
                <a:effectLst/>
                <a:latin typeface="-apple-system"/>
              </a:rPr>
              <a:t>的</a:t>
            </a:r>
            <a:r>
              <a:rPr lang="en-US" altLang="zh-CN" b="0" i="0" dirty="0" err="1">
                <a:solidFill>
                  <a:srgbClr val="1A1A1A"/>
                </a:solidFill>
                <a:effectLst/>
                <a:latin typeface="-apple-system"/>
              </a:rPr>
              <a:t>RandAugment</a:t>
            </a:r>
            <a:r>
              <a:rPr lang="zh-CN" altLang="en-US" b="0" i="0" dirty="0">
                <a:solidFill>
                  <a:srgbClr val="1A1A1A"/>
                </a:solidFill>
                <a:effectLst/>
                <a:latin typeface="-apple-system"/>
              </a:rPr>
              <a:t>和</a:t>
            </a:r>
            <a:r>
              <a:rPr lang="en-US" altLang="zh-CN" b="0" i="0" dirty="0" err="1">
                <a:solidFill>
                  <a:srgbClr val="1A1A1A"/>
                </a:solidFill>
                <a:effectLst/>
                <a:latin typeface="-apple-system"/>
              </a:rPr>
              <a:t>ReMixMatch</a:t>
            </a:r>
            <a:r>
              <a:rPr lang="zh-CN" altLang="en-US" b="0" i="0" dirty="0">
                <a:solidFill>
                  <a:srgbClr val="1A1A1A"/>
                </a:solidFill>
                <a:effectLst/>
                <a:latin typeface="-apple-system"/>
              </a:rPr>
              <a:t>的</a:t>
            </a:r>
            <a:r>
              <a:rPr lang="en-US" altLang="zh-CN" b="0" i="0" dirty="0" err="1">
                <a:solidFill>
                  <a:srgbClr val="1A1A1A"/>
                </a:solidFill>
                <a:effectLst/>
                <a:latin typeface="-apple-system"/>
              </a:rPr>
              <a:t>CTAugment</a:t>
            </a:r>
            <a:r>
              <a:rPr lang="zh-CN" altLang="en-US" b="0" i="0" dirty="0">
                <a:solidFill>
                  <a:srgbClr val="1A1A1A"/>
                </a:solidFill>
                <a:effectLst/>
                <a:latin typeface="-apple-system"/>
              </a:rPr>
              <a:t>。</a:t>
            </a:r>
            <a:endParaRPr lang="en-US" altLang="zh-CN" b="0" i="0" dirty="0">
              <a:solidFill>
                <a:srgbClr val="1A1A1A"/>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15</a:t>
            </a:fld>
            <a:endParaRPr lang="zh-CN" altLang="en-US"/>
          </a:p>
        </p:txBody>
      </p:sp>
    </p:spTree>
    <p:extLst>
      <p:ext uri="{BB962C8B-B14F-4D97-AF65-F5344CB8AC3E}">
        <p14:creationId xmlns:p14="http://schemas.microsoft.com/office/powerpoint/2010/main" val="418086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A1A1A"/>
                </a:solidFill>
                <a:effectLst/>
                <a:latin typeface="-apple-system"/>
              </a:rPr>
              <a:t>关键在于如何注入噪声，一个好的模型对于输入扰动的任何细微变化也都应具有鲁棒性。</a:t>
            </a:r>
            <a:endParaRPr lang="en-US" altLang="zh-CN" b="0" i="0" dirty="0">
              <a:solidFill>
                <a:srgbClr val="1A1A1A"/>
              </a:solidFill>
              <a:effectLst/>
              <a:latin typeface="-apple-system"/>
            </a:endParaRPr>
          </a:p>
          <a:p>
            <a:r>
              <a:rPr lang="zh-CN" altLang="en-US" b="1" i="0" dirty="0">
                <a:solidFill>
                  <a:srgbClr val="1A1A1A"/>
                </a:solidFill>
                <a:effectLst/>
                <a:latin typeface="-apple-system"/>
              </a:rPr>
              <a:t>通过</a:t>
            </a:r>
            <a:r>
              <a:rPr lang="en-US" altLang="zh-CN" b="1" i="0" dirty="0">
                <a:solidFill>
                  <a:srgbClr val="1A1A1A"/>
                </a:solidFill>
                <a:effectLst/>
                <a:latin typeface="-apple-system"/>
              </a:rPr>
              <a:t>strong</a:t>
            </a:r>
            <a:r>
              <a:rPr lang="zh-CN" altLang="en-US" b="1" i="0" dirty="0">
                <a:solidFill>
                  <a:srgbClr val="1A1A1A"/>
                </a:solidFill>
                <a:effectLst/>
                <a:latin typeface="-apple-system"/>
              </a:rPr>
              <a:t>增强的预测标签与</a:t>
            </a:r>
            <a:r>
              <a:rPr lang="en-US" altLang="zh-CN" b="1" i="0" dirty="0">
                <a:solidFill>
                  <a:srgbClr val="1A1A1A"/>
                </a:solidFill>
                <a:effectLst/>
                <a:latin typeface="-apple-system"/>
              </a:rPr>
              <a:t>weak</a:t>
            </a:r>
            <a:r>
              <a:rPr lang="zh-CN" altLang="en-US" b="1" i="0" dirty="0">
                <a:solidFill>
                  <a:srgbClr val="1A1A1A"/>
                </a:solidFill>
                <a:effectLst/>
                <a:latin typeface="-apple-system"/>
              </a:rPr>
              <a:t>增强的人工标签共同构建一致性损失，能够提高一致性训练性能，充分挖掘未标注数据中潜在的价值，最终增强泛化性能</a:t>
            </a:r>
            <a:r>
              <a:rPr lang="zh-CN" altLang="en-US" b="0" i="0" dirty="0">
                <a:solidFill>
                  <a:srgbClr val="1A1A1A"/>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16</a:t>
            </a:fld>
            <a:endParaRPr lang="zh-CN" altLang="en-US"/>
          </a:p>
        </p:txBody>
      </p:sp>
    </p:spTree>
    <p:extLst>
      <p:ext uri="{BB962C8B-B14F-4D97-AF65-F5344CB8AC3E}">
        <p14:creationId xmlns:p14="http://schemas.microsoft.com/office/powerpoint/2010/main" val="4065296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17</a:t>
            </a:fld>
            <a:endParaRPr lang="zh-CN" altLang="en-US"/>
          </a:p>
        </p:txBody>
      </p:sp>
    </p:spTree>
    <p:extLst>
      <p:ext uri="{BB962C8B-B14F-4D97-AF65-F5344CB8AC3E}">
        <p14:creationId xmlns:p14="http://schemas.microsoft.com/office/powerpoint/2010/main" val="3508620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18</a:t>
            </a:fld>
            <a:endParaRPr lang="zh-CN" altLang="en-US"/>
          </a:p>
        </p:txBody>
      </p:sp>
    </p:spTree>
    <p:extLst>
      <p:ext uri="{BB962C8B-B14F-4D97-AF65-F5344CB8AC3E}">
        <p14:creationId xmlns:p14="http://schemas.microsoft.com/office/powerpoint/2010/main" val="3602705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20</a:t>
            </a:fld>
            <a:endParaRPr lang="zh-CN" altLang="en-US"/>
          </a:p>
        </p:txBody>
      </p:sp>
    </p:spTree>
    <p:extLst>
      <p:ext uri="{BB962C8B-B14F-4D97-AF65-F5344CB8AC3E}">
        <p14:creationId xmlns:p14="http://schemas.microsoft.com/office/powerpoint/2010/main" val="3505982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22</a:t>
            </a:fld>
            <a:endParaRPr lang="zh-CN" altLang="en-US"/>
          </a:p>
        </p:txBody>
      </p:sp>
    </p:spTree>
    <p:extLst>
      <p:ext uri="{BB962C8B-B14F-4D97-AF65-F5344CB8AC3E}">
        <p14:creationId xmlns:p14="http://schemas.microsoft.com/office/powerpoint/2010/main" val="22173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a:t>
            </a:fld>
            <a:endParaRPr lang="zh-CN" altLang="en-US"/>
          </a:p>
        </p:txBody>
      </p:sp>
    </p:spTree>
    <p:extLst>
      <p:ext uri="{BB962C8B-B14F-4D97-AF65-F5344CB8AC3E}">
        <p14:creationId xmlns:p14="http://schemas.microsoft.com/office/powerpoint/2010/main" val="1348054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23</a:t>
            </a:fld>
            <a:endParaRPr lang="zh-CN" altLang="en-US"/>
          </a:p>
        </p:txBody>
      </p:sp>
    </p:spTree>
    <p:extLst>
      <p:ext uri="{BB962C8B-B14F-4D97-AF65-F5344CB8AC3E}">
        <p14:creationId xmlns:p14="http://schemas.microsoft.com/office/powerpoint/2010/main" val="3827497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25</a:t>
            </a:fld>
            <a:endParaRPr lang="zh-CN" altLang="en-US"/>
          </a:p>
        </p:txBody>
      </p:sp>
    </p:spTree>
    <p:extLst>
      <p:ext uri="{BB962C8B-B14F-4D97-AF65-F5344CB8AC3E}">
        <p14:creationId xmlns:p14="http://schemas.microsoft.com/office/powerpoint/2010/main" val="1062438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26</a:t>
            </a:fld>
            <a:endParaRPr lang="zh-CN" altLang="en-US"/>
          </a:p>
        </p:txBody>
      </p:sp>
    </p:spTree>
    <p:extLst>
      <p:ext uri="{BB962C8B-B14F-4D97-AF65-F5344CB8AC3E}">
        <p14:creationId xmlns:p14="http://schemas.microsoft.com/office/powerpoint/2010/main" val="2315662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如何利用少量已标注的数据？</a:t>
            </a:r>
            <a:endParaRPr lang="en-US" altLang="zh-CN" dirty="0"/>
          </a:p>
          <a:p>
            <a:pPr marL="228600" indent="-228600">
              <a:buFont typeface="Arial" panose="020B0604020202020204" pitchFamily="34" charset="0"/>
              <a:buChar char="•"/>
            </a:pPr>
            <a:r>
              <a:rPr lang="zh-CN" altLang="en-US" dirty="0"/>
              <a:t>挑选难样本</a:t>
            </a:r>
            <a:endParaRPr lang="en-US" altLang="zh-CN" dirty="0"/>
          </a:p>
          <a:p>
            <a:pPr marL="228600" indent="-228600">
              <a:buFont typeface="Arial" panose="020B0604020202020204" pitchFamily="34" charset="0"/>
              <a:buChar char="•"/>
            </a:pPr>
            <a:r>
              <a:rPr lang="zh-CN" altLang="en-US" dirty="0"/>
              <a:t>数据增强，扩充数据集</a:t>
            </a:r>
            <a:endParaRPr lang="en-US" altLang="zh-CN" dirty="0"/>
          </a:p>
          <a:p>
            <a:pPr marL="228600" indent="-228600">
              <a:buFont typeface="Arial" panose="020B0604020202020204" pitchFamily="34" charset="0"/>
              <a:buChar char="•"/>
            </a:pPr>
            <a:r>
              <a:rPr lang="zh-CN" altLang="en-US" dirty="0"/>
              <a:t>少样本学习</a:t>
            </a:r>
            <a:endParaRPr lang="en-US" altLang="zh-CN" dirty="0"/>
          </a:p>
          <a:p>
            <a:r>
              <a:rPr lang="zh-CN" altLang="en-US" dirty="0"/>
              <a:t>如何利用领域相关的大规模无标注数据？</a:t>
            </a:r>
            <a:endParaRPr lang="en-US" altLang="zh-CN" dirty="0"/>
          </a:p>
          <a:p>
            <a:pPr marL="171450" indent="-171450">
              <a:buFont typeface="Arial" panose="020B0604020202020204" pitchFamily="34" charset="0"/>
              <a:buChar char="•"/>
            </a:pPr>
            <a:r>
              <a:rPr lang="zh-CN" altLang="en-US" dirty="0"/>
              <a:t>半监督学习，生成伪标签→如何降噪（强化学习，</a:t>
            </a:r>
            <a:r>
              <a:rPr lang="en-US" altLang="zh-CN" dirty="0"/>
              <a:t>GAN</a:t>
            </a:r>
            <a:r>
              <a:rPr lang="zh-CN" altLang="en-US" dirty="0"/>
              <a:t>，置信度选择）</a:t>
            </a:r>
            <a:endParaRPr lang="en-US" altLang="zh-CN" dirty="0"/>
          </a:p>
          <a:p>
            <a:pPr marL="171450" indent="-171450">
              <a:buFont typeface="Arial" panose="020B0604020202020204" pitchFamily="34" charset="0"/>
              <a:buChar char="•"/>
            </a:pPr>
            <a:r>
              <a:rPr lang="zh-CN" altLang="en-US" dirty="0"/>
              <a:t>迁移学习，无监督预训练</a:t>
            </a:r>
            <a:r>
              <a:rPr lang="en-US" altLang="zh-CN" dirty="0"/>
              <a:t>&amp;</a:t>
            </a:r>
            <a:r>
              <a:rPr lang="zh-CN" altLang="en-US" dirty="0"/>
              <a:t>领域记忆向量，领域相关的记忆网络</a:t>
            </a:r>
            <a:endParaRPr lang="en-US" altLang="zh-CN" dirty="0"/>
          </a:p>
          <a:p>
            <a:pPr marL="171450" indent="-171450">
              <a:buFont typeface="Arial" panose="020B0604020202020204" pitchFamily="34" charset="0"/>
              <a:buChar char="•"/>
            </a:pPr>
            <a:r>
              <a:rPr lang="zh-CN" altLang="en-US" dirty="0"/>
              <a:t>如何挑选样本</a:t>
            </a:r>
            <a:endParaRPr lang="en-US" altLang="zh-CN" dirty="0"/>
          </a:p>
          <a:p>
            <a:pPr marL="0" indent="0">
              <a:buFont typeface="Arial" panose="020B0604020202020204" pitchFamily="34" charset="0"/>
              <a:buNone/>
            </a:pPr>
            <a:r>
              <a:rPr lang="zh-CN" altLang="en-US" dirty="0"/>
              <a:t>如何利用通用领域的大规模无标注数据？</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30</a:t>
            </a:fld>
            <a:endParaRPr lang="zh-CN" altLang="en-US"/>
          </a:p>
        </p:txBody>
      </p:sp>
    </p:spTree>
    <p:extLst>
      <p:ext uri="{BB962C8B-B14F-4D97-AF65-F5344CB8AC3E}">
        <p14:creationId xmlns:p14="http://schemas.microsoft.com/office/powerpoint/2010/main" val="2992969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阈值</a:t>
            </a:r>
            <a:r>
              <a:rPr lang="en-US" altLang="zh-CN" dirty="0"/>
              <a:t>0.95</a:t>
            </a:r>
            <a:r>
              <a:rPr lang="zh-CN" altLang="en-US" dirty="0"/>
              <a:t>显示最低的错误率，尽管将其增加到</a:t>
            </a:r>
            <a:r>
              <a:rPr lang="en-US" altLang="zh-CN" dirty="0"/>
              <a:t>0.97</a:t>
            </a:r>
            <a:r>
              <a:rPr lang="zh-CN" altLang="en-US" dirty="0"/>
              <a:t>或</a:t>
            </a:r>
            <a:r>
              <a:rPr lang="en-US" altLang="zh-CN" dirty="0"/>
              <a:t>0.99</a:t>
            </a:r>
            <a:r>
              <a:rPr lang="zh-CN" altLang="en-US" dirty="0"/>
              <a:t>不会损害性能。</a:t>
            </a:r>
            <a:endParaRPr lang="en-US" altLang="zh-CN" dirty="0"/>
          </a:p>
          <a:p>
            <a:r>
              <a:rPr lang="zh-CN" altLang="en-US" dirty="0"/>
              <a:t>使用较小的阈值时，准确性下降超过</a:t>
            </a:r>
            <a:r>
              <a:rPr lang="en-US" altLang="zh-CN" dirty="0"/>
              <a:t>1.5</a:t>
            </a:r>
            <a:r>
              <a:rPr lang="zh-CN" altLang="en-US" dirty="0"/>
              <a:t>％。 </a:t>
            </a:r>
            <a:endParaRPr lang="en-US" altLang="zh-CN" dirty="0"/>
          </a:p>
          <a:p>
            <a:r>
              <a:rPr lang="zh-CN" altLang="en-US" dirty="0"/>
              <a:t>另一方面，使用自信的置信度阈值时，</a:t>
            </a:r>
            <a:r>
              <a:rPr lang="en-US" altLang="zh-CN" dirty="0"/>
              <a:t>sharpen</a:t>
            </a:r>
            <a:r>
              <a:rPr lang="zh-CN" altLang="en-US" dirty="0"/>
              <a:t>没有表现出明显的性能差异。</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31</a:t>
            </a:fld>
            <a:endParaRPr lang="zh-CN" altLang="en-US"/>
          </a:p>
        </p:txBody>
      </p:sp>
    </p:spTree>
    <p:extLst>
      <p:ext uri="{BB962C8B-B14F-4D97-AF65-F5344CB8AC3E}">
        <p14:creationId xmlns:p14="http://schemas.microsoft.com/office/powerpoint/2010/main" val="2638465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32</a:t>
            </a:fld>
            <a:endParaRPr lang="zh-CN" altLang="en-US"/>
          </a:p>
        </p:txBody>
      </p:sp>
    </p:spTree>
    <p:extLst>
      <p:ext uri="{BB962C8B-B14F-4D97-AF65-F5344CB8AC3E}">
        <p14:creationId xmlns:p14="http://schemas.microsoft.com/office/powerpoint/2010/main" val="251373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4</a:t>
            </a:fld>
            <a:endParaRPr lang="zh-CN" altLang="en-US"/>
          </a:p>
        </p:txBody>
      </p:sp>
    </p:spTree>
    <p:extLst>
      <p:ext uri="{BB962C8B-B14F-4D97-AF65-F5344CB8AC3E}">
        <p14:creationId xmlns:p14="http://schemas.microsoft.com/office/powerpoint/2010/main" val="427470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5</a:t>
            </a:fld>
            <a:endParaRPr lang="zh-CN" altLang="en-US"/>
          </a:p>
        </p:txBody>
      </p:sp>
    </p:spTree>
    <p:extLst>
      <p:ext uri="{BB962C8B-B14F-4D97-AF65-F5344CB8AC3E}">
        <p14:creationId xmlns:p14="http://schemas.microsoft.com/office/powerpoint/2010/main" val="541648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RI RS</a:t>
            </a:r>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6</a:t>
            </a:fld>
            <a:endParaRPr lang="zh-CN" altLang="en-US"/>
          </a:p>
        </p:txBody>
      </p:sp>
    </p:spTree>
    <p:extLst>
      <p:ext uri="{BB962C8B-B14F-4D97-AF65-F5344CB8AC3E}">
        <p14:creationId xmlns:p14="http://schemas.microsoft.com/office/powerpoint/2010/main" val="326378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1A1A1A"/>
                </a:solidFill>
                <a:effectLst/>
                <a:latin typeface="-apple-system"/>
              </a:rPr>
              <a:t>准确率上没推进，但对</a:t>
            </a:r>
            <a:r>
              <a:rPr lang="en-US" altLang="zh-CN" b="0" i="0" dirty="0">
                <a:solidFill>
                  <a:srgbClr val="1A1A1A"/>
                </a:solidFill>
                <a:effectLst/>
                <a:latin typeface="-apple-system"/>
              </a:rPr>
              <a:t>F1</a:t>
            </a:r>
            <a:r>
              <a:rPr lang="zh-CN" altLang="en-US" b="0" i="0" dirty="0">
                <a:solidFill>
                  <a:srgbClr val="1A1A1A"/>
                </a:solidFill>
                <a:effectLst/>
                <a:latin typeface="-apple-system"/>
              </a:rPr>
              <a:t>有影响</a:t>
            </a:r>
            <a:endParaRPr lang="en-US" altLang="zh-CN" b="0" i="0" dirty="0">
              <a:solidFill>
                <a:srgbClr val="1A1A1A"/>
              </a:solidFill>
              <a:effectLst/>
              <a:latin typeface="-apple-system"/>
            </a:endParaRPr>
          </a:p>
        </p:txBody>
      </p:sp>
      <p:sp>
        <p:nvSpPr>
          <p:cNvPr id="4" name="灯片编号占位符 3"/>
          <p:cNvSpPr>
            <a:spLocks noGrp="1"/>
          </p:cNvSpPr>
          <p:nvPr>
            <p:ph type="sldNum" sz="quarter" idx="5"/>
          </p:nvPr>
        </p:nvSpPr>
        <p:spPr/>
        <p:txBody>
          <a:bodyPr/>
          <a:lstStyle/>
          <a:p>
            <a:fld id="{8F247975-04F3-4B68-9A22-B7FCD9BDA768}" type="slidenum">
              <a:rPr lang="zh-CN" altLang="en-US" smtClean="0"/>
              <a:t>7</a:t>
            </a:fld>
            <a:endParaRPr lang="zh-CN" altLang="en-US"/>
          </a:p>
        </p:txBody>
      </p:sp>
    </p:spTree>
    <p:extLst>
      <p:ext uri="{BB962C8B-B14F-4D97-AF65-F5344CB8AC3E}">
        <p14:creationId xmlns:p14="http://schemas.microsoft.com/office/powerpoint/2010/main" val="47958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1A1A1A"/>
              </a:solidFill>
              <a:effectLst/>
              <a:latin typeface="-apple-system"/>
            </a:endParaRPr>
          </a:p>
        </p:txBody>
      </p:sp>
      <p:sp>
        <p:nvSpPr>
          <p:cNvPr id="4" name="灯片编号占位符 3"/>
          <p:cNvSpPr>
            <a:spLocks noGrp="1"/>
          </p:cNvSpPr>
          <p:nvPr>
            <p:ph type="sldNum" sz="quarter" idx="5"/>
          </p:nvPr>
        </p:nvSpPr>
        <p:spPr/>
        <p:txBody>
          <a:bodyPr/>
          <a:lstStyle/>
          <a:p>
            <a:fld id="{8F247975-04F3-4B68-9A22-B7FCD9BDA768}" type="slidenum">
              <a:rPr lang="zh-CN" altLang="en-US" smtClean="0"/>
              <a:t>8</a:t>
            </a:fld>
            <a:endParaRPr lang="zh-CN" altLang="en-US"/>
          </a:p>
        </p:txBody>
      </p:sp>
    </p:spTree>
    <p:extLst>
      <p:ext uri="{BB962C8B-B14F-4D97-AF65-F5344CB8AC3E}">
        <p14:creationId xmlns:p14="http://schemas.microsoft.com/office/powerpoint/2010/main" val="267960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在少样本场景下，采用文本增强技术，比起同等标注量的无增强监督学习模型，性能会有较大幅度的提升。</a:t>
            </a:r>
          </a:p>
          <a:p>
            <a:r>
              <a:rPr lang="zh-CN" altLang="en-US" dirty="0"/>
              <a:t>上述相关文献中，通常只针对标注数据进行文本增强。但我们是否可以充分利用领域相关的大量无标注数据解决少样本困境呢？</a:t>
            </a:r>
            <a:endParaRPr lang="en-US" altLang="zh-CN" dirty="0"/>
          </a:p>
          <a:p>
            <a:endParaRPr lang="en-US" altLang="zh-CN" dirty="0"/>
          </a:p>
          <a:p>
            <a:r>
              <a:rPr lang="zh-CN" altLang="en-US" dirty="0"/>
              <a:t>除此之外，在实践中我们也要去思考：</a:t>
            </a:r>
          </a:p>
          <a:p>
            <a:r>
              <a:rPr lang="zh-CN" altLang="en-US" dirty="0"/>
              <a:t>是否存在一种文本增强技术，能够达到或者逼近充分样本下的监督学习模型性能？</a:t>
            </a:r>
          </a:p>
          <a:p>
            <a:r>
              <a:rPr lang="zh-CN" altLang="en-US" dirty="0"/>
              <a:t>在充分样本下，采取文本增强技术，是否会陷入到过拟合的境地，又是否会由于噪音过大而影响性能？如何挑选样本？又如何降噪？</a:t>
            </a: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9</a:t>
            </a:fld>
            <a:endParaRPr lang="zh-CN" altLang="en-US"/>
          </a:p>
        </p:txBody>
      </p:sp>
    </p:spTree>
    <p:extLst>
      <p:ext uri="{BB962C8B-B14F-4D97-AF65-F5344CB8AC3E}">
        <p14:creationId xmlns:p14="http://schemas.microsoft.com/office/powerpoint/2010/main" val="261698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10</a:t>
            </a:fld>
            <a:endParaRPr lang="zh-CN" altLang="en-US"/>
          </a:p>
        </p:txBody>
      </p:sp>
    </p:spTree>
    <p:extLst>
      <p:ext uri="{BB962C8B-B14F-4D97-AF65-F5344CB8AC3E}">
        <p14:creationId xmlns:p14="http://schemas.microsoft.com/office/powerpoint/2010/main" val="69024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文本框 8"/>
          <p:cNvSpPr txBox="1"/>
          <p:nvPr/>
        </p:nvSpPr>
        <p:spPr>
          <a:xfrm>
            <a:off x="10662785" y="6134374"/>
            <a:ext cx="862159" cy="461665"/>
          </a:xfrm>
          <a:prstGeom prst="rect">
            <a:avLst/>
          </a:prstGeom>
          <a:noFill/>
        </p:spPr>
        <p:txBody>
          <a:bodyPr wrap="none" rtlCol="0">
            <a:spAutoFit/>
          </a:bodyPr>
          <a:lstStyle/>
          <a:p>
            <a:r>
              <a:rPr lang="en-US" altLang="zh-CN" sz="2400" dirty="0">
                <a:latin typeface="Segoe UI Light" panose="020B0502040204020203" pitchFamily="34" charset="0"/>
                <a:ea typeface="方正兰亭超细黑简体" panose="02000000000000000000" pitchFamily="2" charset="-122"/>
                <a:cs typeface="Segoe UI Light" panose="020B0502040204020203" pitchFamily="34" charset="0"/>
              </a:rPr>
              <a:t>PAGE</a:t>
            </a:r>
            <a:endParaRPr lang="zh-CN" altLang="en-US" sz="2400" dirty="0">
              <a:latin typeface="Segoe UI Light" panose="020B0502040204020203" pitchFamily="34" charset="0"/>
              <a:ea typeface="方正兰亭超细黑简体" panose="02000000000000000000" pitchFamily="2" charset="-122"/>
              <a:cs typeface="Segoe UI Light" panose="020B0502040204020203" pitchFamily="34" charset="0"/>
            </a:endParaRPr>
          </a:p>
        </p:txBody>
      </p:sp>
      <p:sp>
        <p:nvSpPr>
          <p:cNvPr id="11" name="椭圆 10"/>
          <p:cNvSpPr/>
          <p:nvPr/>
        </p:nvSpPr>
        <p:spPr>
          <a:xfrm>
            <a:off x="11488722" y="6214056"/>
            <a:ext cx="302301" cy="302301"/>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dirty="0">
              <a:solidFill>
                <a:schemeClr val="tx1"/>
              </a:solidFill>
              <a:latin typeface="微软雅黑" panose="020B0503020204020204" pitchFamily="34" charset="-122"/>
              <a:ea typeface="微软雅黑" panose="020B0503020204020204" pitchFamily="34" charset="-122"/>
            </a:endParaRPr>
          </a:p>
        </p:txBody>
      </p:sp>
      <p:sp>
        <p:nvSpPr>
          <p:cNvPr id="16" name="文本占位符 15"/>
          <p:cNvSpPr>
            <a:spLocks noGrp="1"/>
          </p:cNvSpPr>
          <p:nvPr>
            <p:ph type="body" sz="quarter" idx="10" hasCustomPrompt="1"/>
          </p:nvPr>
        </p:nvSpPr>
        <p:spPr>
          <a:xfrm>
            <a:off x="11457064" y="6266935"/>
            <a:ext cx="365616" cy="196543"/>
          </a:xfrm>
        </p:spPr>
        <p:txBody>
          <a:bodyPr>
            <a:noAutofit/>
          </a:bodyPr>
          <a:lstStyle>
            <a:lvl1pPr marL="0" indent="0" algn="ctr">
              <a:buFontTx/>
              <a:buNone/>
              <a:defRPr sz="1000">
                <a:latin typeface="+mj-ea"/>
                <a:ea typeface="+mj-ea"/>
              </a:defRPr>
            </a:lvl1pPr>
          </a:lstStyle>
          <a:p>
            <a:pPr lvl="0"/>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akcedward/nlpaug" TargetMode="External"/><Relationship Id="rId2" Type="http://schemas.openxmlformats.org/officeDocument/2006/relationships/hyperlink" Target="https://github.com/jasonwei20/eda_nlp" TargetMode="External"/><Relationship Id="rId1" Type="http://schemas.openxmlformats.org/officeDocument/2006/relationships/slideLayout" Target="../slideLayouts/slideLayout10.xml"/><Relationship Id="rId6" Type="http://schemas.openxmlformats.org/officeDocument/2006/relationships/hyperlink" Target="https://amitness.com/2020/02/back-translation-in-google-sheets/" TargetMode="External"/><Relationship Id="rId5" Type="http://schemas.openxmlformats.org/officeDocument/2006/relationships/hyperlink" Target="https://github.com/google-research/uda" TargetMode="External"/><Relationship Id="rId4" Type="http://schemas.openxmlformats.org/officeDocument/2006/relationships/hyperlink" Target="https://github.com/QData/TextAttac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zhuanlan.zhihu.com/p/14677706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ordnet.princeton.edu/" TargetMode="Externa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1"/>
            </p:custDataLst>
          </p:nvPr>
        </p:nvSpPr>
        <p:spPr bwMode="auto">
          <a:xfrm>
            <a:off x="2351882" y="3513138"/>
            <a:ext cx="7488237" cy="1147763"/>
          </a:xfrm>
          <a:prstGeom prst="rect">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 name="PA_遮罩2"/>
          <p:cNvSpPr/>
          <p:nvPr>
            <p:custDataLst>
              <p:tags r:id="rId2"/>
            </p:custDataLst>
          </p:nvPr>
        </p:nvSpPr>
        <p:spPr bwMode="auto">
          <a:xfrm>
            <a:off x="3183972" y="3086101"/>
            <a:ext cx="5825646" cy="1003300"/>
          </a:xfrm>
          <a:prstGeom prst="rect">
            <a:avLst/>
          </a:prstGeom>
          <a:solidFill>
            <a:srgbClr val="F2F2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6" name="PA_遮罩1"/>
          <p:cNvSpPr/>
          <p:nvPr>
            <p:custDataLst>
              <p:tags r:id="rId3"/>
            </p:custDataLst>
          </p:nvPr>
        </p:nvSpPr>
        <p:spPr bwMode="auto">
          <a:xfrm>
            <a:off x="3455194" y="4160838"/>
            <a:ext cx="5281613" cy="1003300"/>
          </a:xfrm>
          <a:prstGeom prst="rect">
            <a:avLst/>
          </a:prstGeom>
          <a:solidFill>
            <a:srgbClr val="F2F2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13" name="PA_组合 12"/>
          <p:cNvGrpSpPr/>
          <p:nvPr>
            <p:custDataLst>
              <p:tags r:id="rId4"/>
            </p:custDataLst>
          </p:nvPr>
        </p:nvGrpSpPr>
        <p:grpSpPr>
          <a:xfrm>
            <a:off x="3791744" y="4321176"/>
            <a:ext cx="4608513" cy="679450"/>
            <a:chOff x="3791744" y="4321176"/>
            <a:chExt cx="4608513" cy="679450"/>
          </a:xfrm>
        </p:grpSpPr>
        <p:sp>
          <p:nvSpPr>
            <p:cNvPr id="7" name="PA_圆角矩形 6"/>
            <p:cNvSpPr/>
            <p:nvPr>
              <p:custDataLst>
                <p:tags r:id="rId7"/>
              </p:custDataLst>
            </p:nvPr>
          </p:nvSpPr>
          <p:spPr bwMode="auto">
            <a:xfrm>
              <a:off x="3791744" y="4321176"/>
              <a:ext cx="4608513" cy="67945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9" name="PA_文本框 8"/>
            <p:cNvSpPr txBox="1">
              <a:spLocks noChangeArrowheads="1"/>
            </p:cNvSpPr>
            <p:nvPr>
              <p:custDataLst>
                <p:tags r:id="rId8"/>
              </p:custDataLst>
            </p:nvPr>
          </p:nvSpPr>
          <p:spPr bwMode="auto">
            <a:xfrm>
              <a:off x="4605504" y="4484623"/>
              <a:ext cx="3229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dirty="0">
                  <a:solidFill>
                    <a:srgbClr val="F2F2F2"/>
                  </a:solidFill>
                  <a:latin typeface="微软雅黑" panose="020B0503020204020204" pitchFamily="34" charset="-122"/>
                  <a:ea typeface="微软雅黑" panose="020B0503020204020204" pitchFamily="34" charset="-122"/>
                </a:rPr>
                <a:t>2019</a:t>
              </a:r>
              <a:r>
                <a:rPr lang="zh-CN" altLang="en-US" sz="1800" dirty="0">
                  <a:solidFill>
                    <a:srgbClr val="F2F2F2"/>
                  </a:solidFill>
                  <a:latin typeface="微软雅黑" panose="020B0503020204020204" pitchFamily="34" charset="-122"/>
                  <a:ea typeface="微软雅黑" panose="020B0503020204020204" pitchFamily="34" charset="-122"/>
                </a:rPr>
                <a:t>硕</a:t>
              </a:r>
              <a:r>
                <a:rPr lang="en-US" altLang="zh-CN" sz="1800" dirty="0">
                  <a:solidFill>
                    <a:srgbClr val="F2F2F2"/>
                  </a:solidFill>
                  <a:latin typeface="微软雅黑" panose="020B0503020204020204" pitchFamily="34" charset="-122"/>
                  <a:ea typeface="微软雅黑" panose="020B0503020204020204" pitchFamily="34" charset="-122"/>
                </a:rPr>
                <a:t> </a:t>
              </a:r>
              <a:r>
                <a:rPr lang="zh-CN" altLang="en-US" sz="1800" dirty="0">
                  <a:solidFill>
                    <a:srgbClr val="F2F2F2"/>
                  </a:solidFill>
                  <a:latin typeface="微软雅黑" panose="020B0503020204020204" pitchFamily="34" charset="-122"/>
                  <a:ea typeface="微软雅黑" panose="020B0503020204020204" pitchFamily="34" charset="-122"/>
                </a:rPr>
                <a:t>罗娟    </a:t>
              </a:r>
              <a:r>
                <a:rPr lang="en-US" altLang="zh-CN" sz="1800" dirty="0">
                  <a:solidFill>
                    <a:srgbClr val="F2F2F2"/>
                  </a:solidFill>
                  <a:latin typeface="微软雅黑" panose="020B0503020204020204" pitchFamily="34" charset="-122"/>
                  <a:ea typeface="微软雅黑" panose="020B0503020204020204" pitchFamily="34" charset="-122"/>
                </a:rPr>
                <a:t>2019/07/31</a:t>
              </a:r>
              <a:endParaRPr lang="zh-CN" altLang="en-US" sz="1800" dirty="0">
                <a:solidFill>
                  <a:srgbClr val="F2F2F2"/>
                </a:solidFill>
                <a:latin typeface="微软雅黑" panose="020B0503020204020204" pitchFamily="34" charset="-122"/>
                <a:ea typeface="微软雅黑" panose="020B0503020204020204" pitchFamily="34" charset="-122"/>
              </a:endParaRPr>
            </a:p>
          </p:txBody>
        </p:sp>
      </p:grpSp>
      <p:grpSp>
        <p:nvGrpSpPr>
          <p:cNvPr id="10" name="PA_组合 14"/>
          <p:cNvGrpSpPr/>
          <p:nvPr>
            <p:custDataLst>
              <p:tags r:id="rId5"/>
            </p:custDataLst>
          </p:nvPr>
        </p:nvGrpSpPr>
        <p:grpSpPr bwMode="auto">
          <a:xfrm>
            <a:off x="5535218" y="1693863"/>
            <a:ext cx="1122545" cy="1122522"/>
            <a:chOff x="3953411" y="1428894"/>
            <a:chExt cx="1237177" cy="1237177"/>
          </a:xfrm>
        </p:grpSpPr>
        <p:sp>
          <p:nvSpPr>
            <p:cNvPr id="11" name="computer-monitor_69826"/>
            <p:cNvSpPr>
              <a:spLocks noChangeAspect="1" noChangeArrowheads="1"/>
            </p:cNvSpPr>
            <p:nvPr/>
          </p:nvSpPr>
          <p:spPr bwMode="auto">
            <a:xfrm>
              <a:off x="4211959" y="1711108"/>
              <a:ext cx="720080" cy="672750"/>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rgbClr val="2456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椭圆 11"/>
            <p:cNvSpPr/>
            <p:nvPr/>
          </p:nvSpPr>
          <p:spPr>
            <a:xfrm>
              <a:off x="3952971" y="1428894"/>
              <a:ext cx="1236976" cy="1237002"/>
            </a:xfrm>
            <a:prstGeom prst="ellipse">
              <a:avLst/>
            </a:prstGeom>
            <a:noFill/>
            <a:ln w="19050" cap="flat" cmpd="sng" algn="ctr">
              <a:solidFill>
                <a:srgbClr val="24569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2" name="PA_文本框 1"/>
          <p:cNvSpPr txBox="1"/>
          <p:nvPr>
            <p:custDataLst>
              <p:tags r:id="rId6"/>
            </p:custDataLst>
          </p:nvPr>
        </p:nvSpPr>
        <p:spPr>
          <a:xfrm>
            <a:off x="3596649" y="3124099"/>
            <a:ext cx="5246949" cy="707886"/>
          </a:xfrm>
          <a:prstGeom prst="rect">
            <a:avLst/>
          </a:prstGeom>
          <a:noFill/>
        </p:spPr>
        <p:txBody>
          <a:bodyPr wrap="none" rtlCol="0">
            <a:spAutoFit/>
          </a:bodyPr>
          <a:lstStyle/>
          <a:p>
            <a:r>
              <a:rPr lang="zh-CN" altLang="en-US" sz="4000" b="1" dirty="0"/>
              <a:t>文本增强</a:t>
            </a:r>
            <a:r>
              <a:rPr lang="en-US" altLang="zh-CN" sz="4000" b="1" dirty="0"/>
              <a:t>+</a:t>
            </a:r>
            <a:r>
              <a:rPr lang="zh-CN" altLang="en-US" sz="4000" b="1" dirty="0"/>
              <a:t>半监督学习</a:t>
            </a:r>
          </a:p>
        </p:txBody>
      </p:sp>
      <p:sp>
        <p:nvSpPr>
          <p:cNvPr id="5" name="灯片编号占位符 4">
            <a:extLst>
              <a:ext uri="{FF2B5EF4-FFF2-40B4-BE49-F238E27FC236}">
                <a16:creationId xmlns:a16="http://schemas.microsoft.com/office/drawing/2014/main" id="{9C22F7BF-ED65-4DD5-AF2C-31DD2E9B8DCB}"/>
              </a:ext>
            </a:extLst>
          </p:cNvPr>
          <p:cNvSpPr>
            <a:spLocks noGrp="1"/>
          </p:cNvSpPr>
          <p:nvPr>
            <p:ph type="sldNum" sz="quarter" idx="12"/>
          </p:nvPr>
        </p:nvSpPr>
        <p:spPr/>
        <p:txBody>
          <a:bodyPr/>
          <a:lstStyle/>
          <a:p>
            <a:fld id="{B37D35F1-C8A2-4A57-8FB7-EAFE3FD7B391}" type="slidenum">
              <a:rPr lang="zh-CN" altLang="en-US" smtClean="0"/>
              <a:t>1</a:t>
            </a:fld>
            <a:endParaRPr lang="zh-CN" altLang="en-US"/>
          </a:p>
        </p:txBody>
      </p:sp>
      <p:sp>
        <p:nvSpPr>
          <p:cNvPr id="8" name="页脚占位符 7">
            <a:extLst>
              <a:ext uri="{FF2B5EF4-FFF2-40B4-BE49-F238E27FC236}">
                <a16:creationId xmlns:a16="http://schemas.microsoft.com/office/drawing/2014/main" id="{13561937-4D81-4060-9AC1-DEFC3D420233}"/>
              </a:ext>
            </a:extLst>
          </p:cNvPr>
          <p:cNvSpPr>
            <a:spLocks noGrp="1"/>
          </p:cNvSpPr>
          <p:nvPr>
            <p:ph type="ftr" sz="quarter" idx="1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802"/>
    </mc:Choice>
    <mc:Fallback xmlns="">
      <p:transition spd="slow" advTm="158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D916CF-D905-4AC7-8F97-17FFC71EE000}"/>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条件增强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F61B111-F118-4233-8F53-DB6327DC3AAB}"/>
              </a:ext>
            </a:extLst>
          </p:cNvPr>
          <p:cNvSpPr txBox="1"/>
          <p:nvPr/>
        </p:nvSpPr>
        <p:spPr>
          <a:xfrm>
            <a:off x="654908" y="6330948"/>
            <a:ext cx="8693296" cy="307777"/>
          </a:xfrm>
          <a:prstGeom prst="rect">
            <a:avLst/>
          </a:prstGeom>
          <a:noFill/>
        </p:spPr>
        <p:txBody>
          <a:bodyPr wrap="square">
            <a:spAutoFit/>
          </a:bodyPr>
          <a:lstStyle/>
          <a:p>
            <a:r>
              <a:rPr lang="en-US" altLang="zh-CN" sz="1400" dirty="0"/>
              <a:t>[6] Data Augmentation using Pre-trained Transformer Models</a:t>
            </a:r>
          </a:p>
        </p:txBody>
      </p:sp>
      <p:sp>
        <p:nvSpPr>
          <p:cNvPr id="7" name="文本框 6">
            <a:extLst>
              <a:ext uri="{FF2B5EF4-FFF2-40B4-BE49-F238E27FC236}">
                <a16:creationId xmlns:a16="http://schemas.microsoft.com/office/drawing/2014/main" id="{703C2BFA-5182-4EAC-8D7D-70CFFAA25A6D}"/>
              </a:ext>
            </a:extLst>
          </p:cNvPr>
          <p:cNvSpPr txBox="1"/>
          <p:nvPr/>
        </p:nvSpPr>
        <p:spPr>
          <a:xfrm>
            <a:off x="1087394" y="1427891"/>
            <a:ext cx="4497860" cy="3370603"/>
          </a:xfrm>
          <a:prstGeom prst="rect">
            <a:avLst/>
          </a:prstGeom>
          <a:noFill/>
        </p:spPr>
        <p:txBody>
          <a:bodyPr wrap="square">
            <a:spAutoFit/>
          </a:bodyPr>
          <a:lstStyle/>
          <a:p>
            <a:pPr>
              <a:lnSpc>
                <a:spcPct val="150000"/>
              </a:lnSpc>
            </a:pPr>
            <a:r>
              <a:rPr lang="zh-CN" altLang="en-US" b="1" dirty="0"/>
              <a:t>论文</a:t>
            </a:r>
            <a:r>
              <a:rPr lang="en-US" altLang="zh-CN" sz="1800" b="1" dirty="0"/>
              <a:t>[6]</a:t>
            </a:r>
            <a:r>
              <a:rPr lang="zh-CN" altLang="en-US" sz="1800" b="1" dirty="0"/>
              <a:t>：</a:t>
            </a:r>
            <a:endParaRPr lang="en-US" altLang="zh-CN" sz="1800" b="1" dirty="0"/>
          </a:p>
          <a:p>
            <a:pPr>
              <a:lnSpc>
                <a:spcPct val="150000"/>
              </a:lnSpc>
            </a:pPr>
            <a:r>
              <a:rPr lang="en-US" altLang="zh-CN" sz="1800" dirty="0"/>
              <a:t>1.</a:t>
            </a:r>
            <a:r>
              <a:rPr lang="zh-CN" altLang="en-US" sz="1800" dirty="0"/>
              <a:t>根据不同预训练目标对</a:t>
            </a:r>
            <a:r>
              <a:rPr lang="en-US" altLang="zh-CN" sz="1800" dirty="0"/>
              <a:t>3</a:t>
            </a:r>
            <a:r>
              <a:rPr lang="zh-CN" altLang="en-US" sz="1800" dirty="0"/>
              <a:t>个预训练模型进行对比：</a:t>
            </a:r>
            <a:endParaRPr lang="en-US" altLang="zh-CN" sz="1800" dirty="0"/>
          </a:p>
          <a:p>
            <a:pPr marL="285750" indent="-285750">
              <a:lnSpc>
                <a:spcPct val="150000"/>
              </a:lnSpc>
              <a:buClr>
                <a:srgbClr val="24569D"/>
              </a:buClr>
              <a:buFont typeface="Wingdings" panose="05000000000000000000" pitchFamily="2" charset="2"/>
              <a:buChar char="l"/>
            </a:pPr>
            <a:r>
              <a:rPr lang="zh-CN" altLang="en-US" b="0" i="0" dirty="0">
                <a:solidFill>
                  <a:srgbClr val="1A1A1A"/>
                </a:solidFill>
                <a:effectLst/>
                <a:latin typeface="-apple-system"/>
              </a:rPr>
              <a:t>自编码</a:t>
            </a:r>
            <a:r>
              <a:rPr lang="en-US" altLang="zh-CN" b="0" i="0" dirty="0">
                <a:solidFill>
                  <a:srgbClr val="1A1A1A"/>
                </a:solidFill>
                <a:effectLst/>
                <a:latin typeface="-apple-system"/>
              </a:rPr>
              <a:t>(AE)</a:t>
            </a:r>
            <a:r>
              <a:rPr lang="zh-CN" altLang="en-US" b="0" i="0" dirty="0">
                <a:solidFill>
                  <a:srgbClr val="1A1A1A"/>
                </a:solidFill>
                <a:effectLst/>
                <a:latin typeface="-apple-system"/>
              </a:rPr>
              <a:t>的</a:t>
            </a:r>
            <a:r>
              <a:rPr lang="en-US" altLang="zh-CN" b="0" i="0" dirty="0">
                <a:solidFill>
                  <a:srgbClr val="1A1A1A"/>
                </a:solidFill>
                <a:effectLst/>
                <a:latin typeface="-apple-system"/>
              </a:rPr>
              <a:t>BERT</a:t>
            </a:r>
          </a:p>
          <a:p>
            <a:pPr marL="285750" indent="-285750">
              <a:lnSpc>
                <a:spcPct val="150000"/>
              </a:lnSpc>
              <a:buClr>
                <a:srgbClr val="24569D"/>
              </a:buClr>
              <a:buFont typeface="Wingdings" panose="05000000000000000000" pitchFamily="2" charset="2"/>
              <a:buChar char="l"/>
            </a:pPr>
            <a:r>
              <a:rPr lang="zh-CN" altLang="en-US" b="0" i="0" dirty="0">
                <a:solidFill>
                  <a:srgbClr val="1A1A1A"/>
                </a:solidFill>
                <a:effectLst/>
                <a:latin typeface="-apple-system"/>
              </a:rPr>
              <a:t>自回归</a:t>
            </a:r>
            <a:r>
              <a:rPr lang="en-US" altLang="zh-CN" b="0" i="0" dirty="0">
                <a:solidFill>
                  <a:srgbClr val="1A1A1A"/>
                </a:solidFill>
                <a:effectLst/>
                <a:latin typeface="-apple-system"/>
              </a:rPr>
              <a:t>(AR)</a:t>
            </a:r>
            <a:r>
              <a:rPr lang="zh-CN" altLang="en-US" b="0" i="0" dirty="0">
                <a:solidFill>
                  <a:srgbClr val="1A1A1A"/>
                </a:solidFill>
                <a:effectLst/>
                <a:latin typeface="-apple-system"/>
              </a:rPr>
              <a:t>的</a:t>
            </a:r>
            <a:r>
              <a:rPr lang="en-US" altLang="zh-CN" b="0" i="0" dirty="0">
                <a:solidFill>
                  <a:srgbClr val="1A1A1A"/>
                </a:solidFill>
                <a:effectLst/>
                <a:latin typeface="-apple-system"/>
              </a:rPr>
              <a:t>GPT-2</a:t>
            </a:r>
          </a:p>
          <a:p>
            <a:pPr marL="285750" indent="-285750">
              <a:lnSpc>
                <a:spcPct val="150000"/>
              </a:lnSpc>
              <a:buClr>
                <a:srgbClr val="24569D"/>
              </a:buClr>
              <a:buFont typeface="Wingdings" panose="05000000000000000000" pitchFamily="2" charset="2"/>
              <a:buChar char="l"/>
            </a:pPr>
            <a:r>
              <a:rPr lang="en-US" altLang="zh-CN" b="0" i="0" dirty="0">
                <a:solidFill>
                  <a:srgbClr val="1A1A1A"/>
                </a:solidFill>
                <a:effectLst/>
                <a:latin typeface="-apple-system"/>
              </a:rPr>
              <a:t>Seq2Seq</a:t>
            </a:r>
            <a:r>
              <a:rPr lang="zh-CN" altLang="en-US" b="0" i="0" dirty="0">
                <a:solidFill>
                  <a:srgbClr val="1A1A1A"/>
                </a:solidFill>
                <a:effectLst/>
                <a:latin typeface="-apple-system"/>
              </a:rPr>
              <a:t>的</a:t>
            </a:r>
            <a:r>
              <a:rPr lang="en-US" altLang="zh-CN" b="0" i="0" dirty="0">
                <a:solidFill>
                  <a:srgbClr val="1A1A1A"/>
                </a:solidFill>
                <a:effectLst/>
                <a:latin typeface="-apple-system"/>
              </a:rPr>
              <a:t>BART</a:t>
            </a:r>
          </a:p>
          <a:p>
            <a:pPr>
              <a:lnSpc>
                <a:spcPct val="150000"/>
              </a:lnSpc>
            </a:pPr>
            <a:r>
              <a:rPr lang="en-US" altLang="zh-CN" dirty="0">
                <a:solidFill>
                  <a:srgbClr val="1A1A1A"/>
                </a:solidFill>
                <a:latin typeface="-apple-system"/>
              </a:rPr>
              <a:t>2.</a:t>
            </a:r>
            <a:r>
              <a:rPr lang="zh-CN" altLang="en-US" dirty="0">
                <a:solidFill>
                  <a:srgbClr val="1A1A1A"/>
                </a:solidFill>
                <a:latin typeface="-apple-system"/>
              </a:rPr>
              <a:t>没有把标签变为</a:t>
            </a:r>
            <a:r>
              <a:rPr lang="en-US" altLang="zh-CN" dirty="0">
                <a:solidFill>
                  <a:srgbClr val="1A1A1A"/>
                </a:solidFill>
                <a:latin typeface="-apple-system"/>
              </a:rPr>
              <a:t>label embedding</a:t>
            </a:r>
            <a:r>
              <a:rPr lang="zh-CN" altLang="en-US" dirty="0">
                <a:solidFill>
                  <a:srgbClr val="1A1A1A"/>
                </a:solidFill>
                <a:latin typeface="-apple-system"/>
              </a:rPr>
              <a:t>而是直接作为</a:t>
            </a:r>
            <a:r>
              <a:rPr lang="en-US" altLang="zh-CN" dirty="0">
                <a:solidFill>
                  <a:srgbClr val="1A1A1A"/>
                </a:solidFill>
                <a:latin typeface="-apple-system"/>
              </a:rPr>
              <a:t>token</a:t>
            </a:r>
            <a:r>
              <a:rPr lang="zh-CN" altLang="en-US" dirty="0">
                <a:solidFill>
                  <a:srgbClr val="1A1A1A"/>
                </a:solidFill>
                <a:latin typeface="-apple-system"/>
              </a:rPr>
              <a:t>与原文拼接</a:t>
            </a:r>
            <a:endParaRPr lang="zh-CN" altLang="en-US" dirty="0"/>
          </a:p>
        </p:txBody>
      </p:sp>
      <p:pic>
        <p:nvPicPr>
          <p:cNvPr id="9" name="图片 8">
            <a:extLst>
              <a:ext uri="{FF2B5EF4-FFF2-40B4-BE49-F238E27FC236}">
                <a16:creationId xmlns:a16="http://schemas.microsoft.com/office/drawing/2014/main" id="{484ACD57-0A7F-4EB2-A137-95A1E4099E41}"/>
              </a:ext>
            </a:extLst>
          </p:cNvPr>
          <p:cNvPicPr>
            <a:picLocks noChangeAspect="1"/>
          </p:cNvPicPr>
          <p:nvPr/>
        </p:nvPicPr>
        <p:blipFill>
          <a:blip r:embed="rId3"/>
          <a:stretch>
            <a:fillRect/>
          </a:stretch>
        </p:blipFill>
        <p:spPr>
          <a:xfrm>
            <a:off x="6761000" y="1166493"/>
            <a:ext cx="4759452" cy="2482448"/>
          </a:xfrm>
          <a:prstGeom prst="rect">
            <a:avLst/>
          </a:prstGeom>
        </p:spPr>
      </p:pic>
      <p:sp>
        <p:nvSpPr>
          <p:cNvPr id="11" name="文本框 10">
            <a:extLst>
              <a:ext uri="{FF2B5EF4-FFF2-40B4-BE49-F238E27FC236}">
                <a16:creationId xmlns:a16="http://schemas.microsoft.com/office/drawing/2014/main" id="{DDDAB252-69F5-48C6-9B31-104F7BF590C1}"/>
              </a:ext>
            </a:extLst>
          </p:cNvPr>
          <p:cNvSpPr txBox="1"/>
          <p:nvPr/>
        </p:nvSpPr>
        <p:spPr>
          <a:xfrm>
            <a:off x="6761000" y="3742686"/>
            <a:ext cx="4888992" cy="2494517"/>
          </a:xfrm>
          <a:prstGeom prst="roundRect">
            <a:avLst>
              <a:gd name="adj" fmla="val 12932"/>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wrap="square">
            <a:spAutoFit/>
          </a:bodyPr>
          <a:lstStyle/>
          <a:p>
            <a:pPr>
              <a:lnSpc>
                <a:spcPct val="150000"/>
              </a:lnSpc>
            </a:pPr>
            <a:r>
              <a:rPr lang="en-US" altLang="zh-CN" sz="1400" dirty="0">
                <a:solidFill>
                  <a:schemeClr val="tx1"/>
                </a:solidFill>
              </a:rPr>
              <a:t>1.</a:t>
            </a:r>
            <a:r>
              <a:rPr lang="zh-CN" altLang="en-US" sz="1400" dirty="0">
                <a:solidFill>
                  <a:schemeClr val="tx1"/>
                </a:solidFill>
              </a:rPr>
              <a:t> </a:t>
            </a:r>
            <a:r>
              <a:rPr lang="en-US" altLang="zh-CN" sz="1400" dirty="0">
                <a:solidFill>
                  <a:schemeClr val="tx1"/>
                </a:solidFill>
              </a:rPr>
              <a:t>BART</a:t>
            </a:r>
            <a:r>
              <a:rPr lang="zh-CN" altLang="en-US" sz="1400" dirty="0">
                <a:solidFill>
                  <a:schemeClr val="tx1"/>
                </a:solidFill>
              </a:rPr>
              <a:t>表现最好；</a:t>
            </a:r>
          </a:p>
          <a:p>
            <a:pPr>
              <a:lnSpc>
                <a:spcPct val="150000"/>
              </a:lnSpc>
            </a:pPr>
            <a:r>
              <a:rPr lang="en-US" altLang="zh-CN" sz="1400" dirty="0">
                <a:solidFill>
                  <a:schemeClr val="tx1"/>
                </a:solidFill>
              </a:rPr>
              <a:t>2.</a:t>
            </a:r>
            <a:r>
              <a:rPr lang="zh-CN" altLang="en-US" sz="1400" dirty="0">
                <a:solidFill>
                  <a:schemeClr val="tx1"/>
                </a:solidFill>
              </a:rPr>
              <a:t>在做文本增强后：</a:t>
            </a:r>
            <a:endParaRPr lang="en-US" altLang="zh-CN" sz="1400" dirty="0">
              <a:solidFill>
                <a:schemeClr val="tx1"/>
              </a:solidFill>
            </a:endParaRPr>
          </a:p>
          <a:p>
            <a:pPr marL="285750" indent="-285750">
              <a:lnSpc>
                <a:spcPct val="150000"/>
              </a:lnSpc>
              <a:buFont typeface="Arial" panose="020B0604020202020204" pitchFamily="34" charset="0"/>
              <a:buChar char="•"/>
            </a:pPr>
            <a:r>
              <a:rPr lang="en-US" altLang="zh-CN" sz="1400" dirty="0">
                <a:solidFill>
                  <a:schemeClr val="tx1"/>
                </a:solidFill>
              </a:rPr>
              <a:t>AE</a:t>
            </a:r>
            <a:r>
              <a:rPr lang="zh-CN" altLang="en-US" sz="1400" dirty="0">
                <a:solidFill>
                  <a:schemeClr val="tx1"/>
                </a:solidFill>
              </a:rPr>
              <a:t>模型，生成文本相似，但语义保真；</a:t>
            </a:r>
            <a:endParaRPr lang="en-US" altLang="zh-CN" sz="1400" dirty="0">
              <a:solidFill>
                <a:schemeClr val="tx1"/>
              </a:solidFill>
            </a:endParaRPr>
          </a:p>
          <a:p>
            <a:pPr marL="285750" indent="-285750">
              <a:lnSpc>
                <a:spcPct val="150000"/>
              </a:lnSpc>
              <a:buFont typeface="Arial" panose="020B0604020202020204" pitchFamily="34" charset="0"/>
              <a:buChar char="•"/>
            </a:pPr>
            <a:r>
              <a:rPr lang="en-US" altLang="zh-CN" sz="1400" dirty="0">
                <a:solidFill>
                  <a:schemeClr val="tx1"/>
                </a:solidFill>
              </a:rPr>
              <a:t>AR</a:t>
            </a:r>
            <a:r>
              <a:rPr lang="zh-CN" altLang="en-US" sz="1400" dirty="0">
                <a:solidFill>
                  <a:schemeClr val="tx1"/>
                </a:solidFill>
              </a:rPr>
              <a:t>模型，生成文本多样，但语义易失真；</a:t>
            </a:r>
          </a:p>
          <a:p>
            <a:pPr marL="285750" indent="-285750">
              <a:lnSpc>
                <a:spcPct val="150000"/>
              </a:lnSpc>
              <a:buFont typeface="Arial" panose="020B0604020202020204" pitchFamily="34" charset="0"/>
              <a:buChar char="•"/>
            </a:pPr>
            <a:r>
              <a:rPr lang="en-US" altLang="zh-CN" sz="1400" dirty="0">
                <a:solidFill>
                  <a:schemeClr val="tx1"/>
                </a:solidFill>
              </a:rPr>
              <a:t>Seq2Seq</a:t>
            </a:r>
            <a:r>
              <a:rPr lang="zh-CN" altLang="en-US" sz="1400" dirty="0">
                <a:solidFill>
                  <a:schemeClr val="tx1"/>
                </a:solidFill>
              </a:rPr>
              <a:t>模型，在多样性和语义保真度之间取得良好的平衡，而且可以通过更改跨度掩码的长度来控制生成数据的多样性。</a:t>
            </a:r>
          </a:p>
        </p:txBody>
      </p:sp>
      <p:sp>
        <p:nvSpPr>
          <p:cNvPr id="13" name="文本框 12">
            <a:extLst>
              <a:ext uri="{FF2B5EF4-FFF2-40B4-BE49-F238E27FC236}">
                <a16:creationId xmlns:a16="http://schemas.microsoft.com/office/drawing/2014/main" id="{E4BC833F-469C-482B-A2E9-6AB61CEAAFA1}"/>
              </a:ext>
            </a:extLst>
          </p:cNvPr>
          <p:cNvSpPr txBox="1"/>
          <p:nvPr/>
        </p:nvSpPr>
        <p:spPr>
          <a:xfrm>
            <a:off x="6606748" y="863211"/>
            <a:ext cx="6487296" cy="369332"/>
          </a:xfrm>
          <a:prstGeom prst="rect">
            <a:avLst/>
          </a:prstGeom>
          <a:noFill/>
        </p:spPr>
        <p:txBody>
          <a:bodyPr wrap="square">
            <a:spAutoFit/>
          </a:bodyPr>
          <a:lstStyle/>
          <a:p>
            <a:r>
              <a:rPr lang="zh-CN" altLang="en-US" dirty="0"/>
              <a:t>采样原始标注数据的</a:t>
            </a:r>
            <a:r>
              <a:rPr lang="en-US" altLang="zh-CN" b="1" dirty="0">
                <a:solidFill>
                  <a:srgbClr val="C00000"/>
                </a:solidFill>
              </a:rPr>
              <a:t>1%</a:t>
            </a:r>
            <a:r>
              <a:rPr lang="zh-CN" altLang="en-US" dirty="0"/>
              <a:t>作为少样本场景的设置</a:t>
            </a:r>
          </a:p>
        </p:txBody>
      </p:sp>
    </p:spTree>
    <p:extLst>
      <p:ext uri="{BB962C8B-B14F-4D97-AF65-F5344CB8AC3E}">
        <p14:creationId xmlns:p14="http://schemas.microsoft.com/office/powerpoint/2010/main" val="196442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BAFDA6B-A6B2-4BA0-A2B1-ADE13BE25898}"/>
              </a:ext>
            </a:extLst>
          </p:cNvPr>
          <p:cNvSpPr txBox="1"/>
          <p:nvPr/>
        </p:nvSpPr>
        <p:spPr>
          <a:xfrm>
            <a:off x="1221206" y="1443039"/>
            <a:ext cx="8290096" cy="3227550"/>
          </a:xfrm>
          <a:prstGeom prst="rect">
            <a:avLst/>
          </a:prstGeom>
          <a:noFill/>
        </p:spPr>
        <p:txBody>
          <a:bodyPr wrap="square">
            <a:spAutoFit/>
          </a:bodyPr>
          <a:lstStyle/>
          <a:p>
            <a:pPr>
              <a:lnSpc>
                <a:spcPct val="150000"/>
              </a:lnSpc>
            </a:pPr>
            <a:r>
              <a:rPr lang="zh-CN" altLang="en-US" sz="2400" b="1" dirty="0">
                <a:solidFill>
                  <a:srgbClr val="24569D"/>
                </a:solidFill>
              </a:rPr>
              <a:t>有监督的数据增强</a:t>
            </a:r>
            <a:endParaRPr lang="en-US" altLang="zh-CN" sz="2400" b="1" dirty="0">
              <a:solidFill>
                <a:srgbClr val="24569D"/>
              </a:solidFill>
            </a:endParaRPr>
          </a:p>
          <a:p>
            <a:pPr marL="742950" lvl="1" indent="-285750">
              <a:lnSpc>
                <a:spcPct val="150000"/>
              </a:lnSpc>
              <a:buFont typeface="Arial" panose="020B0604020202020204" pitchFamily="34" charset="0"/>
              <a:buChar char="•"/>
            </a:pPr>
            <a:r>
              <a:rPr lang="zh-CN" altLang="en-US" dirty="0"/>
              <a:t>对标注数据进行增强变换，扩充数据规模；</a:t>
            </a:r>
            <a:endParaRPr lang="en-US" altLang="zh-CN" dirty="0"/>
          </a:p>
          <a:p>
            <a:pPr marL="742950" lvl="1" indent="-285750">
              <a:lnSpc>
                <a:spcPct val="150000"/>
              </a:lnSpc>
              <a:buFont typeface="Arial" panose="020B0604020202020204" pitchFamily="34" charset="0"/>
              <a:buChar char="•"/>
            </a:pPr>
            <a:r>
              <a:rPr lang="zh-CN" altLang="en-US" dirty="0"/>
              <a:t>有提升，但对于充分标注的数据集提升效果是</a:t>
            </a:r>
            <a:r>
              <a:rPr lang="en-US" altLang="zh-CN" dirty="0"/>
              <a:t>cherry on the cake</a:t>
            </a:r>
          </a:p>
          <a:p>
            <a:pPr>
              <a:lnSpc>
                <a:spcPct val="150000"/>
              </a:lnSpc>
            </a:pPr>
            <a:r>
              <a:rPr lang="zh-CN" altLang="en-US" sz="2400" b="1" dirty="0">
                <a:solidFill>
                  <a:srgbClr val="24569D"/>
                </a:solidFill>
              </a:rPr>
              <a:t>无监督的数据增强</a:t>
            </a:r>
            <a:endParaRPr lang="en-US" altLang="zh-CN" sz="2400" b="1" dirty="0">
              <a:solidFill>
                <a:srgbClr val="24569D"/>
              </a:solidFill>
            </a:endParaRPr>
          </a:p>
          <a:p>
            <a:pPr marL="742950" lvl="1" indent="-285750">
              <a:lnSpc>
                <a:spcPct val="150000"/>
              </a:lnSpc>
              <a:buFont typeface="Arial" panose="020B0604020202020204" pitchFamily="34" charset="0"/>
              <a:buChar char="•"/>
            </a:pPr>
            <a:r>
              <a:rPr lang="zh-CN" altLang="en-US" dirty="0"/>
              <a:t>对无标注数据做增强变换；</a:t>
            </a:r>
            <a:endParaRPr lang="en-US" altLang="zh-CN" dirty="0"/>
          </a:p>
          <a:p>
            <a:pPr marL="742950" lvl="1" indent="-285750">
              <a:lnSpc>
                <a:spcPct val="150000"/>
              </a:lnSpc>
              <a:buFont typeface="Arial" panose="020B0604020202020204" pitchFamily="34" charset="0"/>
              <a:buChar char="•"/>
            </a:pPr>
            <a:r>
              <a:rPr lang="zh-CN" altLang="en-US" dirty="0"/>
              <a:t>使用半监督学习的方法，利用无标注数据，提高模型对有标注的数据的分类效果。</a:t>
            </a:r>
          </a:p>
        </p:txBody>
      </p:sp>
      <p:sp>
        <p:nvSpPr>
          <p:cNvPr id="5" name="文本框 4">
            <a:extLst>
              <a:ext uri="{FF2B5EF4-FFF2-40B4-BE49-F238E27FC236}">
                <a16:creationId xmlns:a16="http://schemas.microsoft.com/office/drawing/2014/main" id="{48F8EAE8-D94C-4DF9-A509-FCB7C710B7BC}"/>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半监督学习</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57AAD8AD-6F84-4892-A6C3-7B5C14DCBB10}"/>
              </a:ext>
            </a:extLst>
          </p:cNvPr>
          <p:cNvSpPr txBox="1"/>
          <p:nvPr/>
        </p:nvSpPr>
        <p:spPr>
          <a:xfrm>
            <a:off x="3755572" y="2965493"/>
            <a:ext cx="6104372" cy="369332"/>
          </a:xfrm>
          <a:prstGeom prst="rect">
            <a:avLst/>
          </a:prstGeom>
          <a:noFill/>
        </p:spPr>
        <p:txBody>
          <a:bodyPr wrap="square">
            <a:spAutoFit/>
          </a:bodyPr>
          <a:lstStyle/>
          <a:p>
            <a:r>
              <a:rPr lang="en-US" altLang="zh-CN" sz="1800" dirty="0">
                <a:solidFill>
                  <a:schemeClr val="bg1">
                    <a:lumMod val="50000"/>
                  </a:schemeClr>
                </a:solidFill>
              </a:rPr>
              <a:t>《Unsupervised Data Augmentation》</a:t>
            </a:r>
            <a:r>
              <a:rPr lang="zh-CN" altLang="en-US" sz="1800" dirty="0">
                <a:solidFill>
                  <a:schemeClr val="bg1">
                    <a:lumMod val="50000"/>
                  </a:schemeClr>
                </a:solidFill>
              </a:rPr>
              <a:t>提出</a:t>
            </a:r>
          </a:p>
        </p:txBody>
      </p:sp>
    </p:spTree>
    <p:extLst>
      <p:ext uri="{BB962C8B-B14F-4D97-AF65-F5344CB8AC3E}">
        <p14:creationId xmlns:p14="http://schemas.microsoft.com/office/powerpoint/2010/main" val="414456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ECAD4E-9043-45B8-AF0D-3DADB2C858B3}"/>
              </a:ext>
            </a:extLst>
          </p:cNvPr>
          <p:cNvPicPr>
            <a:picLocks noChangeAspect="1"/>
          </p:cNvPicPr>
          <p:nvPr/>
        </p:nvPicPr>
        <p:blipFill>
          <a:blip r:embed="rId3"/>
          <a:stretch>
            <a:fillRect/>
          </a:stretch>
        </p:blipFill>
        <p:spPr>
          <a:xfrm>
            <a:off x="1260628" y="1801977"/>
            <a:ext cx="8424967" cy="3275863"/>
          </a:xfrm>
          <a:prstGeom prst="rect">
            <a:avLst/>
          </a:prstGeom>
        </p:spPr>
      </p:pic>
      <p:sp>
        <p:nvSpPr>
          <p:cNvPr id="5" name="文本框 4">
            <a:extLst>
              <a:ext uri="{FF2B5EF4-FFF2-40B4-BE49-F238E27FC236}">
                <a16:creationId xmlns:a16="http://schemas.microsoft.com/office/drawing/2014/main" id="{F7ECFACD-A912-46AF-86F1-F5E6412D1706}"/>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半监督学习</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D8D2BBE8-9575-44EA-BD18-E42354FD482E}"/>
              </a:ext>
            </a:extLst>
          </p:cNvPr>
          <p:cNvSpPr txBox="1"/>
          <p:nvPr/>
        </p:nvSpPr>
        <p:spPr>
          <a:xfrm>
            <a:off x="1156311" y="928917"/>
            <a:ext cx="8529284" cy="873060"/>
          </a:xfrm>
          <a:prstGeom prst="rect">
            <a:avLst/>
          </a:prstGeom>
          <a:noFill/>
        </p:spPr>
        <p:txBody>
          <a:bodyPr wrap="square">
            <a:spAutoFit/>
          </a:bodyPr>
          <a:lstStyle/>
          <a:p>
            <a:pPr>
              <a:lnSpc>
                <a:spcPct val="150000"/>
              </a:lnSpc>
            </a:pPr>
            <a:r>
              <a:rPr lang="zh-CN" altLang="en-US" dirty="0"/>
              <a:t>半监督学习</a:t>
            </a:r>
            <a:r>
              <a:rPr lang="en-US" altLang="zh-CN" b="1" dirty="0">
                <a:solidFill>
                  <a:srgbClr val="24569D"/>
                </a:solidFill>
              </a:rPr>
              <a:t>(Semi-Supervised Learning</a:t>
            </a:r>
            <a:r>
              <a:rPr lang="zh-CN" altLang="en-US" b="1" dirty="0">
                <a:solidFill>
                  <a:srgbClr val="24569D"/>
                </a:solidFill>
              </a:rPr>
              <a:t>，</a:t>
            </a:r>
            <a:r>
              <a:rPr lang="en-US" altLang="zh-CN" b="1" dirty="0">
                <a:solidFill>
                  <a:srgbClr val="24569D"/>
                </a:solidFill>
              </a:rPr>
              <a:t>SSL)</a:t>
            </a:r>
            <a:r>
              <a:rPr lang="zh-CN" altLang="en-US" dirty="0"/>
              <a:t>：利用少量标注数据和大量无标注数据进行学习的方式</a:t>
            </a:r>
            <a:r>
              <a:rPr lang="en-US" altLang="zh-CN" dirty="0"/>
              <a:t>.</a:t>
            </a:r>
            <a:endParaRPr lang="zh-CN" altLang="en-US" dirty="0"/>
          </a:p>
        </p:txBody>
      </p:sp>
      <p:sp>
        <p:nvSpPr>
          <p:cNvPr id="9" name="文本框 8">
            <a:extLst>
              <a:ext uri="{FF2B5EF4-FFF2-40B4-BE49-F238E27FC236}">
                <a16:creationId xmlns:a16="http://schemas.microsoft.com/office/drawing/2014/main" id="{32F9448D-0C85-4309-81BE-A111E896EA58}"/>
              </a:ext>
            </a:extLst>
          </p:cNvPr>
          <p:cNvSpPr txBox="1"/>
          <p:nvPr/>
        </p:nvSpPr>
        <p:spPr>
          <a:xfrm>
            <a:off x="1260628" y="5306621"/>
            <a:ext cx="6104238" cy="10227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t>在损失函数中添加针对未标注数据相关的</a:t>
            </a:r>
            <a:r>
              <a:rPr lang="zh-CN" altLang="en-US" sz="1400" b="1" dirty="0">
                <a:solidFill>
                  <a:srgbClr val="C00000"/>
                </a:solidFill>
              </a:rPr>
              <a:t>正则项</a:t>
            </a:r>
            <a:r>
              <a:rPr lang="zh-CN" altLang="en-US" sz="1400" dirty="0"/>
              <a:t>；</a:t>
            </a:r>
            <a:endParaRPr lang="en-US" altLang="zh-CN" sz="1400" dirty="0"/>
          </a:p>
          <a:p>
            <a:pPr marL="285750" indent="-285750">
              <a:lnSpc>
                <a:spcPct val="150000"/>
              </a:lnSpc>
              <a:buFont typeface="Arial" panose="020B0604020202020204" pitchFamily="34" charset="0"/>
              <a:buChar char="•"/>
            </a:pPr>
            <a:r>
              <a:rPr lang="zh-CN" altLang="en-US" sz="1400" dirty="0"/>
              <a:t>充分利用大量的未标注数据</a:t>
            </a:r>
            <a:r>
              <a:rPr lang="zh-CN" altLang="en-US" sz="1400" dirty="0">
                <a:solidFill>
                  <a:srgbClr val="343443"/>
                </a:solidFill>
              </a:rPr>
              <a:t>不断</a:t>
            </a:r>
            <a:r>
              <a:rPr lang="zh-CN" altLang="en-US" sz="1400" b="1" dirty="0">
                <a:solidFill>
                  <a:srgbClr val="C00000"/>
                </a:solidFill>
              </a:rPr>
              <a:t>迭代</a:t>
            </a:r>
            <a:r>
              <a:rPr lang="zh-CN" altLang="en-US" sz="1400" dirty="0"/>
              <a:t>；</a:t>
            </a:r>
            <a:endParaRPr lang="en-US" altLang="zh-CN" sz="1400" dirty="0"/>
          </a:p>
          <a:p>
            <a:pPr marL="285750" indent="-285750">
              <a:lnSpc>
                <a:spcPct val="150000"/>
              </a:lnSpc>
              <a:buFont typeface="Arial" panose="020B0604020202020204" pitchFamily="34" charset="0"/>
              <a:buChar char="•"/>
            </a:pPr>
            <a:r>
              <a:rPr lang="zh-CN" altLang="en-US" sz="1400" dirty="0"/>
              <a:t>最终增强</a:t>
            </a:r>
            <a:r>
              <a:rPr lang="zh-CN" altLang="en-US" sz="1400" b="1" dirty="0">
                <a:solidFill>
                  <a:srgbClr val="C00000"/>
                </a:solidFill>
              </a:rPr>
              <a:t>泛化</a:t>
            </a:r>
            <a:r>
              <a:rPr lang="zh-CN" altLang="en-US" sz="1400" dirty="0"/>
              <a:t>性能，</a:t>
            </a:r>
          </a:p>
        </p:txBody>
      </p:sp>
      <p:sp>
        <p:nvSpPr>
          <p:cNvPr id="2" name="文本框 1">
            <a:extLst>
              <a:ext uri="{FF2B5EF4-FFF2-40B4-BE49-F238E27FC236}">
                <a16:creationId xmlns:a16="http://schemas.microsoft.com/office/drawing/2014/main" id="{5375C8ED-59E3-4637-BD08-46912F181C62}"/>
              </a:ext>
            </a:extLst>
          </p:cNvPr>
          <p:cNvSpPr txBox="1"/>
          <p:nvPr/>
        </p:nvSpPr>
        <p:spPr>
          <a:xfrm>
            <a:off x="9685595" y="1927851"/>
            <a:ext cx="2164195" cy="1992212"/>
          </a:xfrm>
          <a:prstGeom prst="rect">
            <a:avLst/>
          </a:prstGeom>
          <a:noFill/>
        </p:spPr>
        <p:txBody>
          <a:bodyPr wrap="square">
            <a:spAutoFit/>
          </a:bodyPr>
          <a:lstStyle/>
          <a:p>
            <a:pPr>
              <a:lnSpc>
                <a:spcPct val="150000"/>
              </a:lnSpc>
              <a:defRPr/>
            </a:pPr>
            <a:r>
              <a:rPr lang="zh-CN" altLang="en-US" sz="1400" dirty="0">
                <a:solidFill>
                  <a:schemeClr val="bg1">
                    <a:lumMod val="50000"/>
                  </a:schemeClr>
                </a:solidFill>
              </a:rPr>
              <a:t>如何在少量标注样本下达到或超越大量标注样本下监督学习的效果？</a:t>
            </a:r>
            <a:endParaRPr lang="en-US" altLang="zh-CN" sz="1400" dirty="0">
              <a:solidFill>
                <a:schemeClr val="bg1">
                  <a:lumMod val="50000"/>
                </a:schemeClr>
              </a:solidFill>
            </a:endParaRPr>
          </a:p>
          <a:p>
            <a:pPr>
              <a:lnSpc>
                <a:spcPct val="150000"/>
              </a:lnSpc>
              <a:defRPr/>
            </a:pPr>
            <a:r>
              <a:rPr lang="zh-CN" altLang="en-US" sz="1400" dirty="0">
                <a:solidFill>
                  <a:schemeClr val="bg1">
                    <a:lumMod val="50000"/>
                  </a:schemeClr>
                </a:solidFill>
              </a:rPr>
              <a:t>半监督学习如何在大量标注样本下也不会陷入到“过拟合陷阱”？</a:t>
            </a:r>
          </a:p>
        </p:txBody>
      </p:sp>
    </p:spTree>
    <p:extLst>
      <p:ext uri="{BB962C8B-B14F-4D97-AF65-F5344CB8AC3E}">
        <p14:creationId xmlns:p14="http://schemas.microsoft.com/office/powerpoint/2010/main" val="146255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99DFE7E3-EC95-4E8F-ADBE-7928EDD27A30}"/>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半监督学习</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2" name="Rectangle 1">
            <a:extLst>
              <a:ext uri="{FF2B5EF4-FFF2-40B4-BE49-F238E27FC236}">
                <a16:creationId xmlns:a16="http://schemas.microsoft.com/office/drawing/2014/main" id="{734EB4CA-0A2D-4F2E-82F6-587B47429D10}"/>
              </a:ext>
            </a:extLst>
          </p:cNvPr>
          <p:cNvSpPr>
            <a:spLocks noChangeArrowheads="1"/>
          </p:cNvSpPr>
          <p:nvPr/>
        </p:nvSpPr>
        <p:spPr bwMode="auto">
          <a:xfrm>
            <a:off x="1837383" y="1274687"/>
            <a:ext cx="8910754" cy="47370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2180" rIns="0" bIns="22218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zh-CN" sz="2000" b="1" i="0" u="none" strike="noStrike" cap="none" normalizeH="0" baseline="0" dirty="0">
                <a:ln>
                  <a:noFill/>
                </a:ln>
                <a:solidFill>
                  <a:srgbClr val="24569D"/>
                </a:solidFill>
                <a:effectLst/>
                <a:latin typeface="Arial" panose="020B0604020202020204" pitchFamily="34" charset="0"/>
                <a:ea typeface="-apple-system"/>
              </a:rPr>
              <a:t>1.</a:t>
            </a:r>
            <a:r>
              <a:rPr kumimoji="0" lang="zh-CN" altLang="zh-CN" sz="2000" b="1" i="0" u="none" strike="noStrike" cap="none" normalizeH="0" baseline="0" dirty="0">
                <a:ln>
                  <a:noFill/>
                </a:ln>
                <a:solidFill>
                  <a:srgbClr val="24569D"/>
                </a:solidFill>
                <a:effectLst/>
                <a:latin typeface="Arial" panose="020B0604020202020204" pitchFamily="34" charset="0"/>
                <a:ea typeface="-apple-system"/>
              </a:rPr>
              <a:t>熵最小化（Entropy Minimization）：</a:t>
            </a:r>
            <a:endParaRPr kumimoji="0" lang="en-US" altLang="zh-CN" sz="2000" b="1" i="0" u="none" strike="noStrike" cap="none" normalizeH="0" baseline="0" dirty="0">
              <a:ln>
                <a:noFill/>
              </a:ln>
              <a:solidFill>
                <a:srgbClr val="24569D"/>
              </a:solidFill>
              <a:effectLst/>
              <a:latin typeface="Arial" panose="020B0604020202020204" pitchFamily="34" charset="0"/>
              <a:ea typeface="-apple-system"/>
            </a:endParaRPr>
          </a:p>
          <a:p>
            <a:pPr lvl="1" eaLnBrk="0" fontAlgn="base" hangingPunct="0">
              <a:lnSpc>
                <a:spcPct val="150000"/>
              </a:lnSpc>
              <a:spcBef>
                <a:spcPct val="0"/>
              </a:spcBef>
              <a:spcAft>
                <a:spcPct val="0"/>
              </a:spcAft>
            </a:pP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根据半监督学习的Cluster假设，决策边界应该尽可能地通过数据较为</a:t>
            </a:r>
            <a:r>
              <a:rPr lang="zh-CN" altLang="zh-CN" sz="1600" b="1" dirty="0">
                <a:solidFill>
                  <a:srgbClr val="C00000"/>
                </a:solidFill>
                <a:latin typeface="Arial" panose="020B0604020202020204" pitchFamily="34" charset="0"/>
              </a:rPr>
              <a:t>稀疏</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的地方（低密度区），以能够避免把密集的样本数据点分到决策边界的两侧。模型通过对未标记数据预测后要作出</a:t>
            </a:r>
            <a:r>
              <a:rPr lang="zh-CN" altLang="zh-CN" sz="1600" b="1" dirty="0">
                <a:solidFill>
                  <a:srgbClr val="C00000"/>
                </a:solidFill>
                <a:latin typeface="Arial" panose="020B0604020202020204" pitchFamily="34" charset="0"/>
              </a:rPr>
              <a:t>低熵预测</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，即熵最小化：  </a:t>
            </a:r>
            <a:r>
              <a:rPr kumimoji="0" lang="zh-CN" altLang="zh-CN" b="0" i="0" u="none" strike="noStrike" cap="none" normalizeH="0" baseline="0" dirty="0">
                <a:ln>
                  <a:noFill/>
                </a:ln>
                <a:solidFill>
                  <a:srgbClr val="1A1A1A"/>
                </a:solidFill>
                <a:effectLst/>
                <a:latin typeface="Arial" panose="020B0604020202020204" pitchFamily="34" charset="0"/>
                <a:ea typeface="-apple-system"/>
              </a:rPr>
              <a:t>  </a:t>
            </a:r>
            <a:r>
              <a:rPr kumimoji="0" lang="zh-CN" altLang="zh-CN" sz="1900" b="0" i="0" u="none" strike="noStrike" cap="none" normalizeH="0" baseline="0" dirty="0">
                <a:ln>
                  <a:noFill/>
                </a:ln>
                <a:solidFill>
                  <a:srgbClr val="1A1A1A"/>
                </a:solidFill>
                <a:effectLst/>
                <a:latin typeface="Arial" panose="020B0604020202020204" pitchFamily="34" charset="0"/>
                <a:ea typeface="-apple-system"/>
              </a:rPr>
              <a:t> </a:t>
            </a:r>
            <a:endParaRPr kumimoji="0" lang="en-US" altLang="zh-CN" sz="1900" b="0" i="0" u="none" strike="noStrike" cap="none" normalizeH="0" baseline="0" dirty="0">
              <a:ln>
                <a:noFill/>
              </a:ln>
              <a:solidFill>
                <a:srgbClr val="1A1A1A"/>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tabLst/>
            </a:pPr>
            <a:endParaRPr lang="en-US" altLang="zh-CN" sz="1900" dirty="0">
              <a:solidFill>
                <a:srgbClr val="1A1A1A"/>
              </a:solidFill>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tabLst/>
            </a:pPr>
            <a:r>
              <a:rPr kumimoji="0" lang="zh-CN" altLang="zh-CN" sz="1900" b="0" i="0" u="none" strike="noStrike" cap="none" normalizeH="0" baseline="0" dirty="0">
                <a:ln>
                  <a:noFill/>
                </a:ln>
                <a:solidFill>
                  <a:srgbClr val="1A1A1A"/>
                </a:solidFill>
                <a:effectLst/>
                <a:latin typeface="Arial" panose="020B0604020202020204" pitchFamily="34" charset="0"/>
                <a:ea typeface="-apple-system"/>
              </a:rPr>
              <a:t>  </a:t>
            </a:r>
            <a:endParaRPr kumimoji="0" lang="zh-CN" altLang="zh-CN" sz="1800" b="0" i="0" u="none" strike="noStrike" cap="none" normalizeH="0" baseline="0" dirty="0">
              <a:ln>
                <a:noFill/>
              </a:ln>
              <a:solidFill>
                <a:srgbClr val="1A1A1A"/>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zh-CN" altLang="zh-CN" sz="2000" b="1" i="0" u="none" strike="noStrike" cap="none" normalizeH="0" baseline="0" dirty="0">
                <a:ln>
                  <a:noFill/>
                </a:ln>
                <a:solidFill>
                  <a:srgbClr val="24569D"/>
                </a:solidFill>
                <a:effectLst/>
                <a:latin typeface="Arial" panose="020B0604020202020204" pitchFamily="34" charset="0"/>
                <a:ea typeface="-apple-system"/>
              </a:rPr>
              <a:t>一致性正则（Consistency Regularization）：</a:t>
            </a:r>
            <a:endParaRPr kumimoji="0" lang="en-US" altLang="zh-CN" sz="2000" b="1" i="0" u="none" strike="noStrike" cap="none" normalizeH="0" baseline="0" dirty="0">
              <a:ln>
                <a:noFill/>
              </a:ln>
              <a:solidFill>
                <a:srgbClr val="24569D"/>
              </a:solidFill>
              <a:effectLst/>
              <a:latin typeface="Arial" panose="020B0604020202020204" pitchFamily="34" charset="0"/>
              <a:ea typeface="-apple-system"/>
            </a:endParaRPr>
          </a:p>
          <a:p>
            <a:pPr lvl="1" eaLnBrk="0" fontAlgn="base" hangingPunct="0">
              <a:lnSpc>
                <a:spcPct val="150000"/>
              </a:lnSpc>
              <a:spcBef>
                <a:spcPct val="0"/>
              </a:spcBef>
              <a:spcAft>
                <a:spcPct val="0"/>
              </a:spcAft>
            </a:pP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对于未标记数据，希望模型在其</a:t>
            </a:r>
            <a:r>
              <a:rPr lang="zh-CN" altLang="en-US" sz="1600" dirty="0">
                <a:solidFill>
                  <a:srgbClr val="1A1A1A"/>
                </a:solidFill>
                <a:latin typeface="Arial" panose="020B0604020202020204" pitchFamily="34" charset="0"/>
                <a:ea typeface="-apple-system"/>
              </a:rPr>
              <a:t>输入</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受到</a:t>
            </a:r>
            <a:r>
              <a:rPr kumimoji="0" lang="zh-CN" altLang="zh-CN" sz="1600" b="1" i="0" u="none" strike="noStrike" cap="none" normalizeH="0" baseline="0" dirty="0">
                <a:ln>
                  <a:noFill/>
                </a:ln>
                <a:solidFill>
                  <a:srgbClr val="C00000"/>
                </a:solidFill>
                <a:effectLst/>
                <a:latin typeface="Arial" panose="020B0604020202020204" pitchFamily="34" charset="0"/>
                <a:ea typeface="-apple-system"/>
              </a:rPr>
              <a:t>扰动</a:t>
            </a:r>
            <a:r>
              <a:rPr kumimoji="0" lang="zh-CN" altLang="zh-CN" sz="1600" b="0" i="0" u="none" strike="noStrike" cap="none" normalizeH="0" baseline="0" dirty="0">
                <a:ln>
                  <a:noFill/>
                </a:ln>
                <a:solidFill>
                  <a:srgbClr val="1A1A1A"/>
                </a:solidFill>
                <a:effectLst/>
                <a:latin typeface="Arial" panose="020B0604020202020204" pitchFamily="34" charset="0"/>
                <a:ea typeface="-apple-system"/>
              </a:rPr>
              <a:t>时产生相同的输出分布。即： </a:t>
            </a:r>
            <a:endParaRPr kumimoji="0" lang="en-US" altLang="zh-CN" sz="1600" b="0" i="0" u="none" strike="noStrike" cap="none" normalizeH="0" baseline="0" dirty="0">
              <a:ln>
                <a:noFill/>
              </a:ln>
              <a:solidFill>
                <a:srgbClr val="1A1A1A"/>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tabLst/>
            </a:pPr>
            <a:r>
              <a:rPr kumimoji="0" lang="zh-CN" altLang="zh-CN" sz="1800" b="0" i="0" u="none" strike="noStrike" cap="none" normalizeH="0" baseline="0" dirty="0">
                <a:ln>
                  <a:noFill/>
                </a:ln>
                <a:solidFill>
                  <a:srgbClr val="1A1A1A"/>
                </a:solidFill>
                <a:effectLst/>
                <a:latin typeface="Arial" panose="020B0604020202020204" pitchFamily="34" charset="0"/>
                <a:ea typeface="-apple-system"/>
              </a:rPr>
              <a:t> </a:t>
            </a:r>
            <a:r>
              <a:rPr kumimoji="0" lang="zh-CN" altLang="zh-CN" sz="1900" b="0" i="0" u="none" strike="noStrike" cap="none" normalizeH="0" baseline="0" dirty="0">
                <a:ln>
                  <a:noFill/>
                </a:ln>
                <a:solidFill>
                  <a:srgbClr val="1A1A1A"/>
                </a:solidFill>
                <a:effectLst/>
                <a:latin typeface="Arial" panose="020B0604020202020204" pitchFamily="34" charset="0"/>
                <a:ea typeface="-apple-system"/>
              </a:rPr>
              <a:t>     </a:t>
            </a:r>
            <a:endParaRPr kumimoji="0" lang="zh-CN" altLang="zh-CN" sz="1800" b="0" i="0" u="none" strike="noStrike" cap="none" normalizeH="0" baseline="0" dirty="0">
              <a:ln>
                <a:noFill/>
              </a:ln>
              <a:solidFill>
                <a:srgbClr val="1A1A1A"/>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D46BE5C8-B06F-4848-B7A0-29BF7A97C3DE}"/>
              </a:ext>
            </a:extLst>
          </p:cNvPr>
          <p:cNvPicPr>
            <a:picLocks noChangeAspect="1"/>
          </p:cNvPicPr>
          <p:nvPr/>
        </p:nvPicPr>
        <p:blipFill>
          <a:blip r:embed="rId3"/>
          <a:stretch>
            <a:fillRect/>
          </a:stretch>
        </p:blipFill>
        <p:spPr>
          <a:xfrm>
            <a:off x="3237857" y="3271220"/>
            <a:ext cx="5907352" cy="743986"/>
          </a:xfrm>
          <a:prstGeom prst="rect">
            <a:avLst/>
          </a:prstGeom>
        </p:spPr>
      </p:pic>
      <p:pic>
        <p:nvPicPr>
          <p:cNvPr id="6" name="图片 5">
            <a:extLst>
              <a:ext uri="{FF2B5EF4-FFF2-40B4-BE49-F238E27FC236}">
                <a16:creationId xmlns:a16="http://schemas.microsoft.com/office/drawing/2014/main" id="{5A87DE62-67AE-46B6-8A7E-173DE47CD88F}"/>
              </a:ext>
            </a:extLst>
          </p:cNvPr>
          <p:cNvPicPr>
            <a:picLocks noChangeAspect="1"/>
          </p:cNvPicPr>
          <p:nvPr/>
        </p:nvPicPr>
        <p:blipFill>
          <a:blip r:embed="rId4"/>
          <a:stretch>
            <a:fillRect/>
          </a:stretch>
        </p:blipFill>
        <p:spPr>
          <a:xfrm>
            <a:off x="4850205" y="4988458"/>
            <a:ext cx="2491589" cy="845521"/>
          </a:xfrm>
          <a:prstGeom prst="rect">
            <a:avLst/>
          </a:prstGeom>
        </p:spPr>
      </p:pic>
      <p:sp>
        <p:nvSpPr>
          <p:cNvPr id="7" name="文本框 6">
            <a:extLst>
              <a:ext uri="{FF2B5EF4-FFF2-40B4-BE49-F238E27FC236}">
                <a16:creationId xmlns:a16="http://schemas.microsoft.com/office/drawing/2014/main" id="{605B3EC4-9232-4496-B0BB-F4EF2086A80D}"/>
              </a:ext>
            </a:extLst>
          </p:cNvPr>
          <p:cNvSpPr txBox="1"/>
          <p:nvPr/>
        </p:nvSpPr>
        <p:spPr>
          <a:xfrm>
            <a:off x="5290038" y="6131710"/>
            <a:ext cx="2412024" cy="369332"/>
          </a:xfrm>
          <a:prstGeom prst="rect">
            <a:avLst/>
          </a:prstGeom>
          <a:noFill/>
        </p:spPr>
        <p:txBody>
          <a:bodyPr wrap="square">
            <a:spAutoFit/>
          </a:bodyPr>
          <a:lstStyle/>
          <a:p>
            <a:r>
              <a:rPr lang="zh-CN" altLang="en-US" dirty="0"/>
              <a:t>人工标签 预测标签</a:t>
            </a:r>
          </a:p>
        </p:txBody>
      </p:sp>
      <p:cxnSp>
        <p:nvCxnSpPr>
          <p:cNvPr id="8" name="直接箭头连接符 7">
            <a:extLst>
              <a:ext uri="{FF2B5EF4-FFF2-40B4-BE49-F238E27FC236}">
                <a16:creationId xmlns:a16="http://schemas.microsoft.com/office/drawing/2014/main" id="{D1D4A377-97A6-4C5D-A0C6-864050A89588}"/>
              </a:ext>
            </a:extLst>
          </p:cNvPr>
          <p:cNvCxnSpPr>
            <a:cxnSpLocks/>
          </p:cNvCxnSpPr>
          <p:nvPr/>
        </p:nvCxnSpPr>
        <p:spPr>
          <a:xfrm flipV="1">
            <a:off x="5695841" y="5744308"/>
            <a:ext cx="71913" cy="387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2EB01AB-8ACC-473B-A352-0C99A53A5989}"/>
              </a:ext>
            </a:extLst>
          </p:cNvPr>
          <p:cNvCxnSpPr>
            <a:cxnSpLocks/>
          </p:cNvCxnSpPr>
          <p:nvPr/>
        </p:nvCxnSpPr>
        <p:spPr>
          <a:xfrm flipH="1" flipV="1">
            <a:off x="6682154" y="5753833"/>
            <a:ext cx="246184" cy="37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882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19E051CE-CDAD-4454-9D3A-93F4B3F3F270}"/>
              </a:ext>
            </a:extLst>
          </p:cNvPr>
          <p:cNvCxnSpPr>
            <a:cxnSpLocks/>
          </p:cNvCxnSpPr>
          <p:nvPr/>
        </p:nvCxnSpPr>
        <p:spPr>
          <a:xfrm>
            <a:off x="946790" y="3653535"/>
            <a:ext cx="10154959"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44B55A6-D3BB-4551-B40E-59234813343A}"/>
              </a:ext>
            </a:extLst>
          </p:cNvPr>
          <p:cNvCxnSpPr>
            <a:cxnSpLocks/>
          </p:cNvCxnSpPr>
          <p:nvPr/>
        </p:nvCxnSpPr>
        <p:spPr>
          <a:xfrm flipV="1">
            <a:off x="4376540" y="3391669"/>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76603D3-6A3A-4FA8-AE69-1E4EFA494657}"/>
              </a:ext>
            </a:extLst>
          </p:cNvPr>
          <p:cNvCxnSpPr>
            <a:cxnSpLocks/>
          </p:cNvCxnSpPr>
          <p:nvPr/>
        </p:nvCxnSpPr>
        <p:spPr>
          <a:xfrm>
            <a:off x="5634800" y="3273756"/>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7F6AA29-E0F1-41E2-AB04-78D64FA24EBE}"/>
              </a:ext>
            </a:extLst>
          </p:cNvPr>
          <p:cNvCxnSpPr>
            <a:cxnSpLocks/>
          </p:cNvCxnSpPr>
          <p:nvPr/>
        </p:nvCxnSpPr>
        <p:spPr>
          <a:xfrm>
            <a:off x="8799459" y="3273756"/>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D1308A-C7E8-41A1-98A9-3EFA776F54AB}"/>
              </a:ext>
            </a:extLst>
          </p:cNvPr>
          <p:cNvCxnSpPr>
            <a:cxnSpLocks/>
          </p:cNvCxnSpPr>
          <p:nvPr/>
        </p:nvCxnSpPr>
        <p:spPr>
          <a:xfrm flipV="1">
            <a:off x="8246257" y="3381254"/>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C7F36E2-10E2-4801-920B-7F766BB460DE}"/>
              </a:ext>
            </a:extLst>
          </p:cNvPr>
          <p:cNvCxnSpPr>
            <a:cxnSpLocks/>
          </p:cNvCxnSpPr>
          <p:nvPr/>
        </p:nvCxnSpPr>
        <p:spPr>
          <a:xfrm flipV="1">
            <a:off x="9285552" y="3204694"/>
            <a:ext cx="0" cy="133226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6CE5752-77C1-44F9-8DC4-49B8E88374EC}"/>
              </a:ext>
            </a:extLst>
          </p:cNvPr>
          <p:cNvSpPr txBox="1"/>
          <p:nvPr/>
        </p:nvSpPr>
        <p:spPr>
          <a:xfrm>
            <a:off x="2783704" y="4217952"/>
            <a:ext cx="3185672" cy="584775"/>
          </a:xfrm>
          <a:prstGeom prst="rect">
            <a:avLst/>
          </a:prstGeom>
          <a:noFill/>
        </p:spPr>
        <p:txBody>
          <a:bodyPr wrap="square" rtlCol="0">
            <a:spAutoFit/>
          </a:bodyPr>
          <a:lstStyle/>
          <a:p>
            <a:r>
              <a:rPr lang="el-GR" altLang="zh-CN" sz="1600" b="1" dirty="0">
                <a:solidFill>
                  <a:schemeClr val="tx1">
                    <a:lumMod val="95000"/>
                    <a:lumOff val="5000"/>
                  </a:schemeClr>
                </a:solidFill>
              </a:rPr>
              <a:t>Π-</a:t>
            </a:r>
            <a:r>
              <a:rPr lang="en-US" altLang="zh-CN" sz="1600" b="1" dirty="0">
                <a:solidFill>
                  <a:schemeClr val="tx1">
                    <a:lumMod val="95000"/>
                    <a:lumOff val="5000"/>
                  </a:schemeClr>
                </a:solidFill>
              </a:rPr>
              <a:t>Model, Temporal </a:t>
            </a:r>
            <a:r>
              <a:rPr lang="en-US" altLang="zh-CN" sz="1600" b="1" dirty="0" err="1">
                <a:solidFill>
                  <a:schemeClr val="tx1">
                    <a:lumMod val="95000"/>
                    <a:lumOff val="5000"/>
                  </a:schemeClr>
                </a:solidFill>
              </a:rPr>
              <a:t>Ensembling</a:t>
            </a:r>
            <a:endParaRPr lang="zh-CN" altLang="en-US" sz="1600" b="1" dirty="0">
              <a:solidFill>
                <a:schemeClr val="tx1">
                  <a:lumMod val="95000"/>
                  <a:lumOff val="5000"/>
                </a:schemeClr>
              </a:solidFill>
            </a:endParaRPr>
          </a:p>
        </p:txBody>
      </p:sp>
      <p:sp>
        <p:nvSpPr>
          <p:cNvPr id="17" name="文本框 16">
            <a:extLst>
              <a:ext uri="{FF2B5EF4-FFF2-40B4-BE49-F238E27FC236}">
                <a16:creationId xmlns:a16="http://schemas.microsoft.com/office/drawing/2014/main" id="{CB3EE8A2-6FBF-4972-80D9-419415A05981}"/>
              </a:ext>
            </a:extLst>
          </p:cNvPr>
          <p:cNvSpPr txBox="1"/>
          <p:nvPr/>
        </p:nvSpPr>
        <p:spPr>
          <a:xfrm>
            <a:off x="4761194" y="2719787"/>
            <a:ext cx="2041804" cy="338554"/>
          </a:xfrm>
          <a:prstGeom prst="rect">
            <a:avLst/>
          </a:prstGeom>
          <a:noFill/>
        </p:spPr>
        <p:txBody>
          <a:bodyPr wrap="square" rtlCol="0">
            <a:spAutoFit/>
          </a:bodyPr>
          <a:lstStyle/>
          <a:p>
            <a:r>
              <a:rPr lang="en-US" altLang="zh-CN" sz="1600" b="1" dirty="0" err="1">
                <a:solidFill>
                  <a:schemeClr val="tx1">
                    <a:lumMod val="95000"/>
                    <a:lumOff val="5000"/>
                  </a:schemeClr>
                </a:solidFill>
              </a:rPr>
              <a:t>MeanTeacher</a:t>
            </a:r>
            <a:endParaRPr lang="zh-CN" altLang="en-US" sz="1600" b="1" dirty="0">
              <a:solidFill>
                <a:schemeClr val="tx1">
                  <a:lumMod val="95000"/>
                  <a:lumOff val="5000"/>
                </a:schemeClr>
              </a:solidFill>
            </a:endParaRPr>
          </a:p>
        </p:txBody>
      </p:sp>
      <p:sp>
        <p:nvSpPr>
          <p:cNvPr id="19" name="文本框 18">
            <a:extLst>
              <a:ext uri="{FF2B5EF4-FFF2-40B4-BE49-F238E27FC236}">
                <a16:creationId xmlns:a16="http://schemas.microsoft.com/office/drawing/2014/main" id="{B6E6B346-1AD3-4F72-85A5-B43F7F32C51F}"/>
              </a:ext>
            </a:extLst>
          </p:cNvPr>
          <p:cNvSpPr txBox="1"/>
          <p:nvPr/>
        </p:nvSpPr>
        <p:spPr>
          <a:xfrm>
            <a:off x="8053951" y="2620829"/>
            <a:ext cx="1511555" cy="338554"/>
          </a:xfrm>
          <a:prstGeom prst="rect">
            <a:avLst/>
          </a:prstGeom>
          <a:noFill/>
        </p:spPr>
        <p:txBody>
          <a:bodyPr wrap="square" rtlCol="0">
            <a:spAutoFit/>
          </a:bodyPr>
          <a:lstStyle/>
          <a:p>
            <a:r>
              <a:rPr lang="en-US" altLang="zh-CN" sz="1600" b="1" dirty="0" err="1"/>
              <a:t>MixMatch</a:t>
            </a:r>
            <a:endParaRPr lang="zh-CN" altLang="en-US" sz="1600" b="1" dirty="0"/>
          </a:p>
        </p:txBody>
      </p:sp>
      <p:sp>
        <p:nvSpPr>
          <p:cNvPr id="21" name="文本框 20">
            <a:extLst>
              <a:ext uri="{FF2B5EF4-FFF2-40B4-BE49-F238E27FC236}">
                <a16:creationId xmlns:a16="http://schemas.microsoft.com/office/drawing/2014/main" id="{B62E5970-6192-4DBE-9430-3016E14266A2}"/>
              </a:ext>
            </a:extLst>
          </p:cNvPr>
          <p:cNvSpPr txBox="1"/>
          <p:nvPr/>
        </p:nvSpPr>
        <p:spPr>
          <a:xfrm>
            <a:off x="7374998" y="3925564"/>
            <a:ext cx="2110733" cy="584775"/>
          </a:xfrm>
          <a:prstGeom prst="rect">
            <a:avLst/>
          </a:prstGeom>
          <a:noFill/>
        </p:spPr>
        <p:txBody>
          <a:bodyPr wrap="square" rtlCol="0">
            <a:spAutoFit/>
          </a:bodyPr>
          <a:lstStyle/>
          <a:p>
            <a:r>
              <a:rPr lang="en-US" altLang="zh-CN" sz="1600" b="1" dirty="0">
                <a:solidFill>
                  <a:srgbClr val="C00000"/>
                </a:solidFill>
              </a:rPr>
              <a:t>UDA</a:t>
            </a:r>
            <a:r>
              <a:rPr lang="zh-CN" altLang="en-US" sz="1600" b="1" dirty="0">
                <a:solidFill>
                  <a:srgbClr val="C00000"/>
                </a:solidFill>
              </a:rPr>
              <a:t>，</a:t>
            </a:r>
            <a:endParaRPr lang="en-US" altLang="zh-CN" sz="1600" b="1" dirty="0">
              <a:solidFill>
                <a:srgbClr val="C00000"/>
              </a:solidFill>
            </a:endParaRPr>
          </a:p>
          <a:p>
            <a:r>
              <a:rPr lang="zh-CN" altLang="en-US" sz="1600" b="1" dirty="0">
                <a:solidFill>
                  <a:srgbClr val="C00000"/>
                </a:solidFill>
              </a:rPr>
              <a:t>文本增强</a:t>
            </a:r>
            <a:r>
              <a:rPr lang="en-US" altLang="zh-CN" sz="1600" b="1" dirty="0">
                <a:solidFill>
                  <a:srgbClr val="C00000"/>
                </a:solidFill>
              </a:rPr>
              <a:t>+</a:t>
            </a:r>
            <a:r>
              <a:rPr lang="zh-CN" altLang="en-US" sz="1600" b="1" dirty="0">
                <a:solidFill>
                  <a:srgbClr val="C00000"/>
                </a:solidFill>
              </a:rPr>
              <a:t>半监督</a:t>
            </a:r>
          </a:p>
        </p:txBody>
      </p:sp>
      <p:sp>
        <p:nvSpPr>
          <p:cNvPr id="23" name="文本框 22">
            <a:extLst>
              <a:ext uri="{FF2B5EF4-FFF2-40B4-BE49-F238E27FC236}">
                <a16:creationId xmlns:a16="http://schemas.microsoft.com/office/drawing/2014/main" id="{B1AA8E3C-2DB5-40BD-861C-7EDA22A9D33A}"/>
              </a:ext>
            </a:extLst>
          </p:cNvPr>
          <p:cNvSpPr txBox="1"/>
          <p:nvPr/>
        </p:nvSpPr>
        <p:spPr>
          <a:xfrm>
            <a:off x="8791016" y="4586767"/>
            <a:ext cx="2737314" cy="338554"/>
          </a:xfrm>
          <a:prstGeom prst="rect">
            <a:avLst/>
          </a:prstGeom>
          <a:noFill/>
        </p:spPr>
        <p:txBody>
          <a:bodyPr wrap="square" rtlCol="0">
            <a:spAutoFit/>
          </a:bodyPr>
          <a:lstStyle/>
          <a:p>
            <a:r>
              <a:rPr lang="en-US" altLang="zh-CN" sz="1600" b="1" dirty="0" err="1"/>
              <a:t>ReMixMatch</a:t>
            </a:r>
            <a:endParaRPr lang="zh-CN" altLang="en-US" sz="1600" b="1" dirty="0"/>
          </a:p>
        </p:txBody>
      </p:sp>
      <p:cxnSp>
        <p:nvCxnSpPr>
          <p:cNvPr id="25" name="直接连接符 24">
            <a:extLst>
              <a:ext uri="{FF2B5EF4-FFF2-40B4-BE49-F238E27FC236}">
                <a16:creationId xmlns:a16="http://schemas.microsoft.com/office/drawing/2014/main" id="{7F971A28-DA82-4392-AD1E-4D906CC848A5}"/>
              </a:ext>
            </a:extLst>
          </p:cNvPr>
          <p:cNvCxnSpPr>
            <a:cxnSpLocks/>
          </p:cNvCxnSpPr>
          <p:nvPr/>
        </p:nvCxnSpPr>
        <p:spPr>
          <a:xfrm>
            <a:off x="10106715" y="3084747"/>
            <a:ext cx="0" cy="137678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8BF67F1-5E10-4BB1-8001-B45B7BD11238}"/>
              </a:ext>
            </a:extLst>
          </p:cNvPr>
          <p:cNvSpPr txBox="1"/>
          <p:nvPr/>
        </p:nvSpPr>
        <p:spPr>
          <a:xfrm>
            <a:off x="9685067" y="2186440"/>
            <a:ext cx="1707356" cy="584775"/>
          </a:xfrm>
          <a:prstGeom prst="rect">
            <a:avLst/>
          </a:prstGeom>
          <a:noFill/>
        </p:spPr>
        <p:txBody>
          <a:bodyPr wrap="square" rtlCol="0">
            <a:spAutoFit/>
          </a:bodyPr>
          <a:lstStyle/>
          <a:p>
            <a:r>
              <a:rPr lang="en-US" altLang="zh-CN" sz="1600" b="1" dirty="0" err="1">
                <a:solidFill>
                  <a:srgbClr val="C00000"/>
                </a:solidFill>
              </a:rPr>
              <a:t>FixMatch</a:t>
            </a:r>
            <a:r>
              <a:rPr lang="zh-CN" altLang="en-US" sz="1600" b="1" dirty="0">
                <a:solidFill>
                  <a:srgbClr val="C00000"/>
                </a:solidFill>
              </a:rPr>
              <a:t>，</a:t>
            </a:r>
            <a:r>
              <a:rPr lang="en-US" altLang="zh-CN" sz="1600" b="1" dirty="0">
                <a:solidFill>
                  <a:srgbClr val="C00000"/>
                </a:solidFill>
              </a:rPr>
              <a:t>SOTA</a:t>
            </a:r>
            <a:endParaRPr lang="zh-CN" altLang="en-US" sz="1600" b="1" dirty="0">
              <a:solidFill>
                <a:srgbClr val="C00000"/>
              </a:solidFill>
            </a:endParaRPr>
          </a:p>
        </p:txBody>
      </p:sp>
      <p:sp>
        <p:nvSpPr>
          <p:cNvPr id="31" name="文本框 30">
            <a:extLst>
              <a:ext uri="{FF2B5EF4-FFF2-40B4-BE49-F238E27FC236}">
                <a16:creationId xmlns:a16="http://schemas.microsoft.com/office/drawing/2014/main" id="{99DFE7E3-EC95-4E8F-ADBE-7928EDD27A30}"/>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半监督学习</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cxnSp>
        <p:nvCxnSpPr>
          <p:cNvPr id="37" name="直接连接符 36">
            <a:extLst>
              <a:ext uri="{FF2B5EF4-FFF2-40B4-BE49-F238E27FC236}">
                <a16:creationId xmlns:a16="http://schemas.microsoft.com/office/drawing/2014/main" id="{B33FC738-27A4-4971-9BE8-96A4FC97CC4A}"/>
              </a:ext>
            </a:extLst>
          </p:cNvPr>
          <p:cNvCxnSpPr>
            <a:cxnSpLocks/>
          </p:cNvCxnSpPr>
          <p:nvPr/>
        </p:nvCxnSpPr>
        <p:spPr>
          <a:xfrm flipV="1">
            <a:off x="6313509" y="3273756"/>
            <a:ext cx="0" cy="783772"/>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0A67EEB-7038-4BF0-8ADF-81DB7965B53F}"/>
              </a:ext>
            </a:extLst>
          </p:cNvPr>
          <p:cNvSpPr txBox="1"/>
          <p:nvPr/>
        </p:nvSpPr>
        <p:spPr>
          <a:xfrm>
            <a:off x="5660200" y="4136163"/>
            <a:ext cx="1750112" cy="830997"/>
          </a:xfrm>
          <a:prstGeom prst="rect">
            <a:avLst/>
          </a:prstGeom>
          <a:noFill/>
        </p:spPr>
        <p:txBody>
          <a:bodyPr wrap="square" rtlCol="0">
            <a:spAutoFit/>
          </a:bodyPr>
          <a:lstStyle/>
          <a:p>
            <a:r>
              <a:rPr lang="en-US" altLang="zh-CN" sz="1600" b="1" dirty="0">
                <a:solidFill>
                  <a:schemeClr val="tx1">
                    <a:lumMod val="95000"/>
                    <a:lumOff val="5000"/>
                  </a:schemeClr>
                </a:solidFill>
              </a:rPr>
              <a:t>Virtual Adversarial Training</a:t>
            </a:r>
          </a:p>
        </p:txBody>
      </p:sp>
      <p:cxnSp>
        <p:nvCxnSpPr>
          <p:cNvPr id="43" name="直接连接符 42">
            <a:extLst>
              <a:ext uri="{FF2B5EF4-FFF2-40B4-BE49-F238E27FC236}">
                <a16:creationId xmlns:a16="http://schemas.microsoft.com/office/drawing/2014/main" id="{234BB713-E347-478F-AF96-A368A92632E2}"/>
              </a:ext>
            </a:extLst>
          </p:cNvPr>
          <p:cNvCxnSpPr>
            <a:cxnSpLocks/>
          </p:cNvCxnSpPr>
          <p:nvPr/>
        </p:nvCxnSpPr>
        <p:spPr>
          <a:xfrm>
            <a:off x="1310370" y="3273756"/>
            <a:ext cx="0" cy="690466"/>
          </a:xfrm>
          <a:prstGeom prst="line">
            <a:avLst/>
          </a:prstGeom>
          <a:ln w="381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F555158-F217-4760-8A4B-2DDABB7167CF}"/>
              </a:ext>
            </a:extLst>
          </p:cNvPr>
          <p:cNvSpPr txBox="1"/>
          <p:nvPr/>
        </p:nvSpPr>
        <p:spPr>
          <a:xfrm>
            <a:off x="946790" y="2784690"/>
            <a:ext cx="2018164" cy="338554"/>
          </a:xfrm>
          <a:prstGeom prst="rect">
            <a:avLst/>
          </a:prstGeom>
          <a:noFill/>
        </p:spPr>
        <p:txBody>
          <a:bodyPr wrap="square" rtlCol="0">
            <a:spAutoFit/>
          </a:bodyPr>
          <a:lstStyle/>
          <a:p>
            <a:r>
              <a:rPr lang="en-US" altLang="zh-CN" sz="1600" b="1" dirty="0">
                <a:solidFill>
                  <a:srgbClr val="C00000"/>
                </a:solidFill>
              </a:rPr>
              <a:t>Pseudo-Label</a:t>
            </a:r>
          </a:p>
        </p:txBody>
      </p:sp>
      <p:sp>
        <p:nvSpPr>
          <p:cNvPr id="49" name="文本框 48">
            <a:extLst>
              <a:ext uri="{FF2B5EF4-FFF2-40B4-BE49-F238E27FC236}">
                <a16:creationId xmlns:a16="http://schemas.microsoft.com/office/drawing/2014/main" id="{9A762610-C467-4538-BCCD-211F46E2095A}"/>
              </a:ext>
            </a:extLst>
          </p:cNvPr>
          <p:cNvSpPr txBox="1"/>
          <p:nvPr/>
        </p:nvSpPr>
        <p:spPr>
          <a:xfrm>
            <a:off x="4991025" y="1041530"/>
            <a:ext cx="2378293" cy="523220"/>
          </a:xfrm>
          <a:prstGeom prst="rect">
            <a:avLst/>
          </a:prstGeom>
          <a:noFill/>
        </p:spPr>
        <p:txBody>
          <a:bodyPr wrap="square" rtlCol="0">
            <a:spAutoFit/>
          </a:bodyPr>
          <a:lstStyle/>
          <a:p>
            <a:r>
              <a:rPr lang="zh-CN" altLang="en-US" sz="2800" b="1" dirty="0"/>
              <a:t>视觉领域</a:t>
            </a:r>
            <a:endParaRPr lang="en-US" altLang="zh-CN" sz="2800" b="1" dirty="0"/>
          </a:p>
        </p:txBody>
      </p:sp>
      <p:sp>
        <p:nvSpPr>
          <p:cNvPr id="24" name="文本框 23">
            <a:extLst>
              <a:ext uri="{FF2B5EF4-FFF2-40B4-BE49-F238E27FC236}">
                <a16:creationId xmlns:a16="http://schemas.microsoft.com/office/drawing/2014/main" id="{75C7D713-E9BE-4505-A635-3C61225CEA5F}"/>
              </a:ext>
            </a:extLst>
          </p:cNvPr>
          <p:cNvSpPr txBox="1"/>
          <p:nvPr/>
        </p:nvSpPr>
        <p:spPr>
          <a:xfrm>
            <a:off x="925696" y="3368290"/>
            <a:ext cx="1063859" cy="338554"/>
          </a:xfrm>
          <a:prstGeom prst="rect">
            <a:avLst/>
          </a:prstGeom>
          <a:noFill/>
        </p:spPr>
        <p:txBody>
          <a:bodyPr wrap="square">
            <a:spAutoFit/>
          </a:bodyPr>
          <a:lstStyle/>
          <a:p>
            <a:r>
              <a:rPr lang="en-US" altLang="zh-CN" sz="1600" b="1" dirty="0">
                <a:solidFill>
                  <a:schemeClr val="tx1">
                    <a:lumMod val="95000"/>
                    <a:lumOff val="5000"/>
                  </a:schemeClr>
                </a:solidFill>
              </a:rPr>
              <a:t>2013</a:t>
            </a:r>
            <a:endParaRPr lang="zh-CN" altLang="en-US" sz="1600" dirty="0"/>
          </a:p>
        </p:txBody>
      </p:sp>
      <p:sp>
        <p:nvSpPr>
          <p:cNvPr id="26" name="文本框 25">
            <a:extLst>
              <a:ext uri="{FF2B5EF4-FFF2-40B4-BE49-F238E27FC236}">
                <a16:creationId xmlns:a16="http://schemas.microsoft.com/office/drawing/2014/main" id="{28BFC701-95FF-462C-8716-0CD2DACE4D05}"/>
              </a:ext>
            </a:extLst>
          </p:cNvPr>
          <p:cNvSpPr txBox="1"/>
          <p:nvPr/>
        </p:nvSpPr>
        <p:spPr>
          <a:xfrm>
            <a:off x="3954457" y="3356054"/>
            <a:ext cx="949211" cy="338554"/>
          </a:xfrm>
          <a:prstGeom prst="rect">
            <a:avLst/>
          </a:prstGeom>
          <a:noFill/>
        </p:spPr>
        <p:txBody>
          <a:bodyPr wrap="square">
            <a:spAutoFit/>
          </a:bodyPr>
          <a:lstStyle/>
          <a:p>
            <a:r>
              <a:rPr lang="en-US" altLang="zh-CN" sz="1600" b="1" dirty="0">
                <a:solidFill>
                  <a:schemeClr val="tx1">
                    <a:lumMod val="95000"/>
                    <a:lumOff val="5000"/>
                  </a:schemeClr>
                </a:solidFill>
              </a:rPr>
              <a:t>2016</a:t>
            </a:r>
            <a:endParaRPr lang="zh-CN" altLang="en-US" sz="1600" dirty="0"/>
          </a:p>
        </p:txBody>
      </p:sp>
      <p:sp>
        <p:nvSpPr>
          <p:cNvPr id="6" name="文本框 5">
            <a:extLst>
              <a:ext uri="{FF2B5EF4-FFF2-40B4-BE49-F238E27FC236}">
                <a16:creationId xmlns:a16="http://schemas.microsoft.com/office/drawing/2014/main" id="{2BA6153A-ACCB-4047-AADE-CB60D99C7BC0}"/>
              </a:ext>
            </a:extLst>
          </p:cNvPr>
          <p:cNvSpPr txBox="1"/>
          <p:nvPr/>
        </p:nvSpPr>
        <p:spPr>
          <a:xfrm>
            <a:off x="5561133" y="3307277"/>
            <a:ext cx="949211" cy="338554"/>
          </a:xfrm>
          <a:prstGeom prst="rect">
            <a:avLst/>
          </a:prstGeom>
          <a:noFill/>
        </p:spPr>
        <p:txBody>
          <a:bodyPr wrap="square">
            <a:spAutoFit/>
          </a:bodyPr>
          <a:lstStyle/>
          <a:p>
            <a:r>
              <a:rPr lang="en-US" altLang="zh-CN" sz="1600" b="1" dirty="0">
                <a:solidFill>
                  <a:schemeClr val="tx1">
                    <a:lumMod val="95000"/>
                    <a:lumOff val="5000"/>
                  </a:schemeClr>
                </a:solidFill>
              </a:rPr>
              <a:t>2017</a:t>
            </a:r>
            <a:endParaRPr lang="zh-CN" altLang="en-US" sz="1600" dirty="0"/>
          </a:p>
        </p:txBody>
      </p:sp>
      <p:sp>
        <p:nvSpPr>
          <p:cNvPr id="8" name="文本框 7">
            <a:extLst>
              <a:ext uri="{FF2B5EF4-FFF2-40B4-BE49-F238E27FC236}">
                <a16:creationId xmlns:a16="http://schemas.microsoft.com/office/drawing/2014/main" id="{F74450C0-4BDF-40CB-9B88-0A1FA23209F8}"/>
              </a:ext>
            </a:extLst>
          </p:cNvPr>
          <p:cNvSpPr txBox="1"/>
          <p:nvPr/>
        </p:nvSpPr>
        <p:spPr>
          <a:xfrm>
            <a:off x="8425364" y="3355116"/>
            <a:ext cx="949211" cy="338554"/>
          </a:xfrm>
          <a:prstGeom prst="rect">
            <a:avLst/>
          </a:prstGeom>
          <a:noFill/>
        </p:spPr>
        <p:txBody>
          <a:bodyPr wrap="square">
            <a:spAutoFit/>
          </a:bodyPr>
          <a:lstStyle/>
          <a:p>
            <a:r>
              <a:rPr lang="en-US" altLang="zh-CN" sz="1600" b="1" dirty="0">
                <a:solidFill>
                  <a:schemeClr val="tx1">
                    <a:lumMod val="95000"/>
                    <a:lumOff val="5000"/>
                  </a:schemeClr>
                </a:solidFill>
              </a:rPr>
              <a:t>2019</a:t>
            </a:r>
            <a:endParaRPr lang="zh-CN" altLang="en-US" sz="1600" dirty="0"/>
          </a:p>
        </p:txBody>
      </p:sp>
      <p:sp>
        <p:nvSpPr>
          <p:cNvPr id="10" name="文本框 9">
            <a:extLst>
              <a:ext uri="{FF2B5EF4-FFF2-40B4-BE49-F238E27FC236}">
                <a16:creationId xmlns:a16="http://schemas.microsoft.com/office/drawing/2014/main" id="{7CC23555-F4F9-44F4-B70D-DF570DEC79ED}"/>
              </a:ext>
            </a:extLst>
          </p:cNvPr>
          <p:cNvSpPr txBox="1"/>
          <p:nvPr/>
        </p:nvSpPr>
        <p:spPr>
          <a:xfrm>
            <a:off x="9685067" y="3368290"/>
            <a:ext cx="949211" cy="338554"/>
          </a:xfrm>
          <a:prstGeom prst="rect">
            <a:avLst/>
          </a:prstGeom>
          <a:noFill/>
        </p:spPr>
        <p:txBody>
          <a:bodyPr wrap="square">
            <a:spAutoFit/>
          </a:bodyPr>
          <a:lstStyle/>
          <a:p>
            <a:r>
              <a:rPr lang="en-US" altLang="zh-CN" sz="1600" b="1" dirty="0">
                <a:solidFill>
                  <a:schemeClr val="tx1">
                    <a:lumMod val="95000"/>
                    <a:lumOff val="5000"/>
                  </a:schemeClr>
                </a:solidFill>
              </a:rPr>
              <a:t>2020</a:t>
            </a:r>
            <a:endParaRPr lang="zh-CN" altLang="en-US" sz="1600" dirty="0"/>
          </a:p>
        </p:txBody>
      </p:sp>
      <p:pic>
        <p:nvPicPr>
          <p:cNvPr id="22" name="图片 21">
            <a:extLst>
              <a:ext uri="{FF2B5EF4-FFF2-40B4-BE49-F238E27FC236}">
                <a16:creationId xmlns:a16="http://schemas.microsoft.com/office/drawing/2014/main" id="{1E091254-8C17-4B9A-A32F-DFF553F5A36E}"/>
              </a:ext>
            </a:extLst>
          </p:cNvPr>
          <p:cNvPicPr>
            <a:picLocks noChangeAspect="1"/>
          </p:cNvPicPr>
          <p:nvPr/>
        </p:nvPicPr>
        <p:blipFill>
          <a:blip r:embed="rId3"/>
          <a:stretch>
            <a:fillRect/>
          </a:stretch>
        </p:blipFill>
        <p:spPr>
          <a:xfrm>
            <a:off x="156992" y="2118822"/>
            <a:ext cx="4371295" cy="552937"/>
          </a:xfrm>
          <a:prstGeom prst="rect">
            <a:avLst/>
          </a:prstGeom>
        </p:spPr>
      </p:pic>
      <p:pic>
        <p:nvPicPr>
          <p:cNvPr id="34" name="图片 33">
            <a:extLst>
              <a:ext uri="{FF2B5EF4-FFF2-40B4-BE49-F238E27FC236}">
                <a16:creationId xmlns:a16="http://schemas.microsoft.com/office/drawing/2014/main" id="{292E9737-616A-4CF8-8F87-E2CAA43FCDEF}"/>
              </a:ext>
            </a:extLst>
          </p:cNvPr>
          <p:cNvPicPr>
            <a:picLocks noChangeAspect="1"/>
          </p:cNvPicPr>
          <p:nvPr/>
        </p:nvPicPr>
        <p:blipFill>
          <a:blip r:embed="rId4"/>
          <a:stretch>
            <a:fillRect/>
          </a:stretch>
        </p:blipFill>
        <p:spPr>
          <a:xfrm>
            <a:off x="295863" y="5052593"/>
            <a:ext cx="5546371" cy="1047648"/>
          </a:xfrm>
          <a:prstGeom prst="rect">
            <a:avLst/>
          </a:prstGeom>
        </p:spPr>
      </p:pic>
      <p:pic>
        <p:nvPicPr>
          <p:cNvPr id="36" name="图片 35">
            <a:extLst>
              <a:ext uri="{FF2B5EF4-FFF2-40B4-BE49-F238E27FC236}">
                <a16:creationId xmlns:a16="http://schemas.microsoft.com/office/drawing/2014/main" id="{ABEEBD10-FEE7-4027-B10B-8F4D906931B7}"/>
              </a:ext>
            </a:extLst>
          </p:cNvPr>
          <p:cNvPicPr>
            <a:picLocks noChangeAspect="1"/>
          </p:cNvPicPr>
          <p:nvPr/>
        </p:nvPicPr>
        <p:blipFill>
          <a:blip r:embed="rId5"/>
          <a:stretch>
            <a:fillRect/>
          </a:stretch>
        </p:blipFill>
        <p:spPr>
          <a:xfrm>
            <a:off x="6035738" y="5078946"/>
            <a:ext cx="5267645" cy="1075478"/>
          </a:xfrm>
          <a:prstGeom prst="rect">
            <a:avLst/>
          </a:prstGeom>
        </p:spPr>
      </p:pic>
      <p:sp>
        <p:nvSpPr>
          <p:cNvPr id="44" name="文本框 43">
            <a:extLst>
              <a:ext uri="{FF2B5EF4-FFF2-40B4-BE49-F238E27FC236}">
                <a16:creationId xmlns:a16="http://schemas.microsoft.com/office/drawing/2014/main" id="{DBFF878A-E8CD-437B-B1C9-354DCF86003A}"/>
              </a:ext>
            </a:extLst>
          </p:cNvPr>
          <p:cNvSpPr txBox="1"/>
          <p:nvPr/>
        </p:nvSpPr>
        <p:spPr>
          <a:xfrm>
            <a:off x="4761194" y="2342795"/>
            <a:ext cx="2232730" cy="338554"/>
          </a:xfrm>
          <a:prstGeom prst="rect">
            <a:avLst/>
          </a:prstGeom>
          <a:noFill/>
        </p:spPr>
        <p:txBody>
          <a:bodyPr wrap="square">
            <a:spAutoFit/>
          </a:bodyPr>
          <a:lstStyle/>
          <a:p>
            <a:r>
              <a:rPr lang="zh-CN" altLang="en-US" sz="1600" dirty="0"/>
              <a:t>平均模型参数预测</a:t>
            </a:r>
          </a:p>
        </p:txBody>
      </p:sp>
      <p:pic>
        <p:nvPicPr>
          <p:cNvPr id="39" name="图片 38">
            <a:extLst>
              <a:ext uri="{FF2B5EF4-FFF2-40B4-BE49-F238E27FC236}">
                <a16:creationId xmlns:a16="http://schemas.microsoft.com/office/drawing/2014/main" id="{4994066D-27A5-438A-8C83-BEBCE0A2AB30}"/>
              </a:ext>
            </a:extLst>
          </p:cNvPr>
          <p:cNvPicPr>
            <a:picLocks noChangeAspect="1"/>
          </p:cNvPicPr>
          <p:nvPr/>
        </p:nvPicPr>
        <p:blipFill>
          <a:blip r:embed="rId6"/>
          <a:stretch>
            <a:fillRect/>
          </a:stretch>
        </p:blipFill>
        <p:spPr>
          <a:xfrm>
            <a:off x="6742432" y="2386408"/>
            <a:ext cx="502983" cy="268716"/>
          </a:xfrm>
          <a:prstGeom prst="rect">
            <a:avLst/>
          </a:prstGeom>
        </p:spPr>
      </p:pic>
    </p:spTree>
    <p:extLst>
      <p:ext uri="{BB962C8B-B14F-4D97-AF65-F5344CB8AC3E}">
        <p14:creationId xmlns:p14="http://schemas.microsoft.com/office/powerpoint/2010/main" val="3990777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365A2D-483C-4E79-8CD2-AA2A2680E396}"/>
              </a:ext>
            </a:extLst>
          </p:cNvPr>
          <p:cNvSpPr txBox="1"/>
          <p:nvPr/>
        </p:nvSpPr>
        <p:spPr>
          <a:xfrm>
            <a:off x="580768" y="911753"/>
            <a:ext cx="4386649" cy="5188280"/>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400" b="1" i="0" dirty="0">
                <a:solidFill>
                  <a:srgbClr val="24569D"/>
                </a:solidFill>
                <a:effectLst/>
              </a:rPr>
              <a:t>UDA</a:t>
            </a:r>
          </a:p>
          <a:p>
            <a:pPr marL="800100" lvl="1" indent="-342900">
              <a:lnSpc>
                <a:spcPct val="150000"/>
              </a:lnSpc>
              <a:buFont typeface="Wingdings" panose="05000000000000000000" pitchFamily="2" charset="2"/>
              <a:buChar char="ü"/>
            </a:pPr>
            <a:r>
              <a:rPr lang="en-US" altLang="zh-CN" sz="1600" b="1" i="0" dirty="0">
                <a:solidFill>
                  <a:srgbClr val="C00000"/>
                </a:solidFill>
                <a:effectLst/>
              </a:rPr>
              <a:t>Strong</a:t>
            </a:r>
            <a:r>
              <a:rPr lang="zh-CN" altLang="en-US" sz="1600" b="1" i="0" dirty="0">
                <a:solidFill>
                  <a:srgbClr val="C00000"/>
                </a:solidFill>
                <a:effectLst/>
              </a:rPr>
              <a:t>增强</a:t>
            </a:r>
            <a:r>
              <a:rPr lang="en-US" altLang="zh-CN" sz="1600" i="0" dirty="0">
                <a:solidFill>
                  <a:schemeClr val="tx1">
                    <a:lumMod val="95000"/>
                    <a:lumOff val="5000"/>
                  </a:schemeClr>
                </a:solidFill>
                <a:effectLst/>
              </a:rPr>
              <a:t>,</a:t>
            </a:r>
            <a:r>
              <a:rPr lang="en-US" altLang="zh-CN" sz="1600" i="0" dirty="0" err="1">
                <a:solidFill>
                  <a:schemeClr val="tx1">
                    <a:lumMod val="95000"/>
                    <a:lumOff val="5000"/>
                  </a:schemeClr>
                </a:solidFill>
                <a:effectLst/>
              </a:rPr>
              <a:t>RandAugment</a:t>
            </a:r>
            <a:r>
              <a:rPr lang="zh-CN" altLang="en-US" sz="1600" i="0" dirty="0">
                <a:solidFill>
                  <a:schemeClr val="tx1">
                    <a:lumMod val="95000"/>
                    <a:lumOff val="5000"/>
                  </a:schemeClr>
                </a:solidFill>
                <a:effectLst/>
              </a:rPr>
              <a:t>；</a:t>
            </a:r>
            <a:endParaRPr lang="en-US" altLang="zh-CN" sz="1600" i="0" dirty="0">
              <a:solidFill>
                <a:schemeClr val="tx1">
                  <a:lumMod val="95000"/>
                  <a:lumOff val="5000"/>
                </a:schemeClr>
              </a:solidFill>
              <a:effectLst/>
            </a:endParaRPr>
          </a:p>
          <a:p>
            <a:pPr marL="800100" lvl="1" indent="-342900">
              <a:lnSpc>
                <a:spcPct val="150000"/>
              </a:lnSpc>
              <a:buFont typeface="Wingdings" panose="05000000000000000000" pitchFamily="2" charset="2"/>
              <a:buChar char="ü"/>
            </a:pPr>
            <a:r>
              <a:rPr lang="en-US" altLang="zh-CN" sz="1600" dirty="0">
                <a:solidFill>
                  <a:schemeClr val="tx1">
                    <a:lumMod val="95000"/>
                    <a:lumOff val="5000"/>
                  </a:schemeClr>
                </a:solidFill>
              </a:rPr>
              <a:t>Sharpen</a:t>
            </a:r>
            <a:r>
              <a:rPr lang="zh-CN" altLang="en-US" sz="1600" dirty="0">
                <a:solidFill>
                  <a:schemeClr val="tx1">
                    <a:lumMod val="95000"/>
                    <a:lumOff val="5000"/>
                  </a:schemeClr>
                </a:solidFill>
              </a:rPr>
              <a:t>操作，熵最小化；</a:t>
            </a:r>
            <a:endParaRPr lang="en-US" altLang="zh-CN" sz="1600" dirty="0">
              <a:solidFill>
                <a:schemeClr val="tx1">
                  <a:lumMod val="95000"/>
                  <a:lumOff val="5000"/>
                </a:schemeClr>
              </a:solidFill>
            </a:endParaRPr>
          </a:p>
          <a:p>
            <a:pPr marL="800100" lvl="1" indent="-342900">
              <a:lnSpc>
                <a:spcPct val="150000"/>
              </a:lnSpc>
              <a:buFont typeface="Wingdings" panose="05000000000000000000" pitchFamily="2" charset="2"/>
              <a:buChar char="ü"/>
            </a:pPr>
            <a:r>
              <a:rPr lang="zh-CN" altLang="en-US" sz="1600" i="0" dirty="0">
                <a:solidFill>
                  <a:schemeClr val="tx1">
                    <a:lumMod val="95000"/>
                    <a:lumOff val="5000"/>
                  </a:schemeClr>
                </a:solidFill>
                <a:effectLst/>
              </a:rPr>
              <a:t>标注数据：训练信号</a:t>
            </a:r>
            <a:r>
              <a:rPr lang="zh-CN" altLang="en-US" sz="1600" dirty="0">
                <a:solidFill>
                  <a:schemeClr val="tx1">
                    <a:lumMod val="95000"/>
                    <a:lumOff val="5000"/>
                  </a:schemeClr>
                </a:solidFill>
              </a:rPr>
              <a:t>退火，高置信度</a:t>
            </a:r>
            <a:r>
              <a:rPr lang="en-US" altLang="zh-CN" sz="1600" dirty="0">
                <a:solidFill>
                  <a:schemeClr val="tx1">
                    <a:lumMod val="95000"/>
                    <a:lumOff val="5000"/>
                  </a:schemeClr>
                </a:solidFill>
              </a:rPr>
              <a:t>masking</a:t>
            </a:r>
            <a:r>
              <a:rPr lang="zh-CN" altLang="en-US" dirty="0">
                <a:solidFill>
                  <a:schemeClr val="tx1">
                    <a:lumMod val="95000"/>
                    <a:lumOff val="5000"/>
                  </a:schemeClr>
                </a:solidFill>
              </a:rPr>
              <a:t>。</a:t>
            </a:r>
            <a:endParaRPr lang="en-US" altLang="zh-CN" i="0" dirty="0">
              <a:solidFill>
                <a:schemeClr val="tx1">
                  <a:lumMod val="95000"/>
                  <a:lumOff val="5000"/>
                </a:schemeClr>
              </a:solidFill>
              <a:effectLst/>
            </a:endParaRPr>
          </a:p>
          <a:p>
            <a:pPr marL="342900" indent="-342900">
              <a:lnSpc>
                <a:spcPct val="150000"/>
              </a:lnSpc>
              <a:buFont typeface="Wingdings" panose="05000000000000000000" pitchFamily="2" charset="2"/>
              <a:buChar char="n"/>
            </a:pPr>
            <a:r>
              <a:rPr lang="en-US" altLang="zh-CN" sz="2400" b="1" dirty="0" err="1">
                <a:solidFill>
                  <a:srgbClr val="24569D"/>
                </a:solidFill>
              </a:rPr>
              <a:t>MixMatch</a:t>
            </a:r>
            <a:endParaRPr lang="en-US" altLang="zh-CN" sz="2400" b="1" dirty="0">
              <a:solidFill>
                <a:srgbClr val="24569D"/>
              </a:solidFill>
            </a:endParaRPr>
          </a:p>
          <a:p>
            <a:pPr marL="800100" lvl="1" indent="-342900">
              <a:lnSpc>
                <a:spcPct val="150000"/>
              </a:lnSpc>
              <a:buFont typeface="Wingdings" panose="05000000000000000000" pitchFamily="2" charset="2"/>
              <a:buChar char="ü"/>
            </a:pPr>
            <a:r>
              <a:rPr lang="zh-CN" altLang="en-US" sz="1600" dirty="0">
                <a:solidFill>
                  <a:schemeClr val="tx1">
                    <a:lumMod val="95000"/>
                    <a:lumOff val="5000"/>
                  </a:schemeClr>
                </a:solidFill>
              </a:rPr>
              <a:t>取</a:t>
            </a:r>
            <a:r>
              <a:rPr lang="en-US" altLang="zh-CN" sz="1600" dirty="0">
                <a:solidFill>
                  <a:schemeClr val="tx1">
                    <a:lumMod val="95000"/>
                    <a:lumOff val="5000"/>
                  </a:schemeClr>
                </a:solidFill>
              </a:rPr>
              <a:t>K</a:t>
            </a:r>
            <a:r>
              <a:rPr lang="zh-CN" altLang="en-US" sz="1600" dirty="0">
                <a:solidFill>
                  <a:schemeClr val="tx1">
                    <a:lumMod val="95000"/>
                    <a:lumOff val="5000"/>
                  </a:schemeClr>
                </a:solidFill>
              </a:rPr>
              <a:t>次</a:t>
            </a:r>
            <a:r>
              <a:rPr lang="en-US" altLang="zh-CN" sz="1600" dirty="0">
                <a:solidFill>
                  <a:schemeClr val="tx1">
                    <a:lumMod val="95000"/>
                    <a:lumOff val="5000"/>
                  </a:schemeClr>
                </a:solidFill>
              </a:rPr>
              <a:t>weak</a:t>
            </a:r>
            <a:r>
              <a:rPr lang="zh-CN" altLang="en-US" sz="1600" dirty="0">
                <a:solidFill>
                  <a:schemeClr val="tx1">
                    <a:lumMod val="95000"/>
                    <a:lumOff val="5000"/>
                  </a:schemeClr>
                </a:solidFill>
              </a:rPr>
              <a:t>增强的平均概率，</a:t>
            </a:r>
            <a:r>
              <a:rPr lang="en-US" altLang="zh-CN" sz="1600" dirty="0">
                <a:solidFill>
                  <a:schemeClr val="tx1">
                    <a:lumMod val="95000"/>
                    <a:lumOff val="5000"/>
                  </a:schemeClr>
                </a:solidFill>
              </a:rPr>
              <a:t>sharpen</a:t>
            </a:r>
            <a:r>
              <a:rPr lang="zh-CN" altLang="en-US" sz="1600" dirty="0">
                <a:solidFill>
                  <a:schemeClr val="tx1">
                    <a:lumMod val="95000"/>
                    <a:lumOff val="5000"/>
                  </a:schemeClr>
                </a:solidFill>
              </a:rPr>
              <a:t>后得人工标签；</a:t>
            </a:r>
            <a:endParaRPr lang="en-US" altLang="zh-CN" sz="1600" dirty="0">
              <a:solidFill>
                <a:schemeClr val="tx1">
                  <a:lumMod val="95000"/>
                  <a:lumOff val="5000"/>
                </a:schemeClr>
              </a:solidFill>
            </a:endParaRPr>
          </a:p>
          <a:p>
            <a:pPr marL="800100" lvl="1" indent="-342900">
              <a:lnSpc>
                <a:spcPct val="150000"/>
              </a:lnSpc>
              <a:buFont typeface="Wingdings" panose="05000000000000000000" pitchFamily="2" charset="2"/>
              <a:buChar char="ü"/>
            </a:pPr>
            <a:r>
              <a:rPr lang="zh-CN" altLang="en-US" sz="1600" dirty="0">
                <a:solidFill>
                  <a:schemeClr val="tx1">
                    <a:lumMod val="95000"/>
                    <a:lumOff val="5000"/>
                  </a:schemeClr>
                </a:solidFill>
              </a:rPr>
              <a:t>将有人工标签的无标注数据与标注数据一起进行</a:t>
            </a:r>
            <a:r>
              <a:rPr lang="en-US" altLang="zh-CN" sz="1600" dirty="0" err="1">
                <a:solidFill>
                  <a:srgbClr val="24569D"/>
                </a:solidFill>
              </a:rPr>
              <a:t>Mixup</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marL="800100" lvl="1" indent="-342900">
              <a:lnSpc>
                <a:spcPct val="150000"/>
              </a:lnSpc>
              <a:buFont typeface="Wingdings" panose="05000000000000000000" pitchFamily="2" charset="2"/>
              <a:buChar char="ü"/>
            </a:pPr>
            <a:endParaRPr lang="en-US" altLang="zh-CN" dirty="0">
              <a:solidFill>
                <a:schemeClr val="tx1">
                  <a:lumMod val="95000"/>
                  <a:lumOff val="5000"/>
                </a:schemeClr>
              </a:solidFill>
            </a:endParaRPr>
          </a:p>
          <a:p>
            <a:pPr marL="800100" lvl="1" indent="-342900">
              <a:lnSpc>
                <a:spcPct val="150000"/>
              </a:lnSpc>
              <a:buFont typeface="Wingdings" panose="05000000000000000000" pitchFamily="2" charset="2"/>
              <a:buChar char="ü"/>
            </a:pPr>
            <a:endParaRPr lang="zh-CN" altLang="en-US" sz="2400" b="1" dirty="0">
              <a:solidFill>
                <a:srgbClr val="24569D"/>
              </a:solidFill>
            </a:endParaRPr>
          </a:p>
        </p:txBody>
      </p:sp>
      <p:sp>
        <p:nvSpPr>
          <p:cNvPr id="5" name="文本框 4">
            <a:extLst>
              <a:ext uri="{FF2B5EF4-FFF2-40B4-BE49-F238E27FC236}">
                <a16:creationId xmlns:a16="http://schemas.microsoft.com/office/drawing/2014/main" id="{EF076AFD-AA50-42B2-B900-3E8F38AEACFB}"/>
              </a:ext>
            </a:extLst>
          </p:cNvPr>
          <p:cNvSpPr txBox="1"/>
          <p:nvPr/>
        </p:nvSpPr>
        <p:spPr>
          <a:xfrm>
            <a:off x="5273957" y="1221205"/>
            <a:ext cx="5941378" cy="3371629"/>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400" b="1" dirty="0" err="1">
                <a:solidFill>
                  <a:srgbClr val="24569D"/>
                </a:solidFill>
              </a:rPr>
              <a:t>ReMixMatch</a:t>
            </a:r>
            <a:endParaRPr lang="en-US" altLang="zh-CN" sz="2400" b="1" dirty="0">
              <a:solidFill>
                <a:srgbClr val="24569D"/>
              </a:solidFill>
            </a:endParaRPr>
          </a:p>
          <a:p>
            <a:pPr marL="800100" lvl="1" indent="-342900">
              <a:lnSpc>
                <a:spcPct val="150000"/>
              </a:lnSpc>
              <a:buFont typeface="Wingdings" panose="05000000000000000000" pitchFamily="2" charset="2"/>
              <a:buChar char="ü"/>
            </a:pPr>
            <a:r>
              <a:rPr lang="zh-CN" altLang="en-US" sz="1600" dirty="0">
                <a:solidFill>
                  <a:schemeClr val="tx1">
                    <a:lumMod val="95000"/>
                    <a:lumOff val="5000"/>
                  </a:schemeClr>
                </a:solidFill>
              </a:rPr>
              <a:t>分布对齐（无标注数据的人工标签与标注数据的标签）；</a:t>
            </a:r>
            <a:endParaRPr lang="en-US" altLang="zh-CN" sz="1600" dirty="0">
              <a:solidFill>
                <a:schemeClr val="tx1">
                  <a:lumMod val="95000"/>
                  <a:lumOff val="5000"/>
                </a:schemeClr>
              </a:solidFill>
            </a:endParaRPr>
          </a:p>
          <a:p>
            <a:pPr marL="800100" lvl="1" indent="-342900">
              <a:lnSpc>
                <a:spcPct val="150000"/>
              </a:lnSpc>
              <a:buFont typeface="Wingdings" panose="05000000000000000000" pitchFamily="2" charset="2"/>
              <a:buChar char="ü"/>
            </a:pPr>
            <a:r>
              <a:rPr lang="en-US" altLang="zh-CN" sz="1600" dirty="0">
                <a:solidFill>
                  <a:schemeClr val="tx1">
                    <a:lumMod val="95000"/>
                    <a:lumOff val="5000"/>
                  </a:schemeClr>
                </a:solidFill>
              </a:rPr>
              <a:t>Strong</a:t>
            </a:r>
            <a:r>
              <a:rPr lang="zh-CN" altLang="en-US" sz="1600" dirty="0">
                <a:solidFill>
                  <a:schemeClr val="tx1">
                    <a:lumMod val="95000"/>
                    <a:lumOff val="5000"/>
                  </a:schemeClr>
                </a:solidFill>
              </a:rPr>
              <a:t>增强</a:t>
            </a:r>
            <a:r>
              <a:rPr lang="en-US" altLang="zh-CN" sz="1600" dirty="0">
                <a:solidFill>
                  <a:schemeClr val="tx1">
                    <a:lumMod val="95000"/>
                    <a:lumOff val="5000"/>
                  </a:schemeClr>
                </a:solidFill>
              </a:rPr>
              <a:t>,</a:t>
            </a:r>
            <a:r>
              <a:rPr lang="en-US" altLang="zh-CN" sz="1600" dirty="0" err="1">
                <a:solidFill>
                  <a:schemeClr val="tx1">
                    <a:lumMod val="95000"/>
                    <a:lumOff val="5000"/>
                  </a:schemeClr>
                </a:solidFill>
              </a:rPr>
              <a:t>CTAugment</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marL="800100" lvl="1" indent="-342900">
              <a:lnSpc>
                <a:spcPct val="150000"/>
              </a:lnSpc>
              <a:buFont typeface="Wingdings" panose="05000000000000000000" pitchFamily="2" charset="2"/>
              <a:buChar char="ü"/>
            </a:pPr>
            <a:r>
              <a:rPr lang="zh-CN" altLang="en-US" sz="1600" dirty="0">
                <a:solidFill>
                  <a:schemeClr val="tx1">
                    <a:lumMod val="95000"/>
                    <a:lumOff val="5000"/>
                  </a:schemeClr>
                </a:solidFill>
              </a:rPr>
              <a:t>旋转损失，对未标注数据丢失的权重退火。</a:t>
            </a:r>
            <a:endParaRPr lang="en-US" altLang="zh-CN" sz="1600" dirty="0">
              <a:solidFill>
                <a:schemeClr val="tx1">
                  <a:lumMod val="95000"/>
                  <a:lumOff val="5000"/>
                </a:schemeClr>
              </a:solidFill>
            </a:endParaRPr>
          </a:p>
          <a:p>
            <a:pPr marL="342900" indent="-342900">
              <a:lnSpc>
                <a:spcPct val="150000"/>
              </a:lnSpc>
              <a:buFont typeface="Wingdings" panose="05000000000000000000" pitchFamily="2" charset="2"/>
              <a:buChar char="n"/>
            </a:pPr>
            <a:r>
              <a:rPr lang="en-US" altLang="zh-CN" sz="2400" b="1" dirty="0" err="1">
                <a:solidFill>
                  <a:srgbClr val="24569D"/>
                </a:solidFill>
              </a:rPr>
              <a:t>FixMatch</a:t>
            </a:r>
            <a:r>
              <a:rPr lang="zh-CN" altLang="en-US" sz="2400" b="1" dirty="0">
                <a:solidFill>
                  <a:srgbClr val="24569D"/>
                </a:solidFill>
              </a:rPr>
              <a:t>（综合简化版本）</a:t>
            </a:r>
            <a:endParaRPr lang="en-US" altLang="zh-CN" sz="2400" b="1" dirty="0">
              <a:solidFill>
                <a:srgbClr val="24569D"/>
              </a:solidFill>
            </a:endParaRPr>
          </a:p>
          <a:p>
            <a:pPr marL="800100" lvl="1" indent="-342900">
              <a:lnSpc>
                <a:spcPct val="150000"/>
              </a:lnSpc>
              <a:buFont typeface="Wingdings" panose="05000000000000000000" pitchFamily="2" charset="2"/>
              <a:buChar char="ü"/>
            </a:pPr>
            <a:r>
              <a:rPr lang="zh-CN" altLang="en-US" sz="1600" dirty="0">
                <a:solidFill>
                  <a:schemeClr val="tx1">
                    <a:lumMod val="95000"/>
                    <a:lumOff val="5000"/>
                  </a:schemeClr>
                </a:solidFill>
              </a:rPr>
              <a:t>舍弃了</a:t>
            </a:r>
            <a:r>
              <a:rPr lang="en-US" altLang="zh-CN" sz="1600" dirty="0">
                <a:solidFill>
                  <a:schemeClr val="tx1">
                    <a:lumMod val="95000"/>
                    <a:lumOff val="5000"/>
                  </a:schemeClr>
                </a:solidFill>
              </a:rPr>
              <a:t>sharpen</a:t>
            </a:r>
            <a:r>
              <a:rPr lang="zh-CN" altLang="en-US" sz="1600" dirty="0">
                <a:solidFill>
                  <a:schemeClr val="tx1">
                    <a:lumMod val="95000"/>
                    <a:lumOff val="5000"/>
                  </a:schemeClr>
                </a:solidFill>
              </a:rPr>
              <a:t>和训练信号退火，舍弃了分布对齐和旋转损失等；</a:t>
            </a:r>
            <a:endParaRPr lang="en-US" altLang="zh-CN" sz="1600" dirty="0">
              <a:solidFill>
                <a:schemeClr val="tx1">
                  <a:lumMod val="95000"/>
                  <a:lumOff val="5000"/>
                </a:schemeClr>
              </a:solidFill>
            </a:endParaRPr>
          </a:p>
          <a:p>
            <a:pPr marL="800100" lvl="1" indent="-342900">
              <a:lnSpc>
                <a:spcPct val="150000"/>
              </a:lnSpc>
              <a:buFont typeface="Wingdings" panose="05000000000000000000" pitchFamily="2" charset="2"/>
              <a:buChar char="ü"/>
            </a:pPr>
            <a:r>
              <a:rPr lang="zh-CN" altLang="en-US" sz="1600" dirty="0">
                <a:solidFill>
                  <a:schemeClr val="tx1">
                    <a:lumMod val="95000"/>
                    <a:lumOff val="5000"/>
                  </a:schemeClr>
                </a:solidFill>
              </a:rPr>
              <a:t>伪标签</a:t>
            </a:r>
            <a:r>
              <a:rPr lang="en-US" altLang="zh-CN" sz="1600" dirty="0">
                <a:solidFill>
                  <a:schemeClr val="tx1">
                    <a:lumMod val="95000"/>
                    <a:lumOff val="5000"/>
                  </a:schemeClr>
                </a:solidFill>
              </a:rPr>
              <a:t>+strong</a:t>
            </a:r>
            <a:r>
              <a:rPr lang="zh-CN" altLang="en-US" sz="1600" dirty="0">
                <a:solidFill>
                  <a:schemeClr val="tx1">
                    <a:lumMod val="95000"/>
                    <a:lumOff val="5000"/>
                  </a:schemeClr>
                </a:solidFill>
              </a:rPr>
              <a:t>增强（</a:t>
            </a:r>
            <a:r>
              <a:rPr lang="en-US" altLang="zh-CN" sz="1600" dirty="0" err="1">
                <a:solidFill>
                  <a:schemeClr val="tx1">
                    <a:lumMod val="95000"/>
                    <a:lumOff val="5000"/>
                  </a:schemeClr>
                </a:solidFill>
              </a:rPr>
              <a:t>RandAugment+CTAugment</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p:txBody>
      </p:sp>
      <p:grpSp>
        <p:nvGrpSpPr>
          <p:cNvPr id="20" name="组合 19">
            <a:extLst>
              <a:ext uri="{FF2B5EF4-FFF2-40B4-BE49-F238E27FC236}">
                <a16:creationId xmlns:a16="http://schemas.microsoft.com/office/drawing/2014/main" id="{428DBF32-1073-4C4F-B81D-7358D3AEC865}"/>
              </a:ext>
            </a:extLst>
          </p:cNvPr>
          <p:cNvGrpSpPr/>
          <p:nvPr/>
        </p:nvGrpSpPr>
        <p:grpSpPr>
          <a:xfrm>
            <a:off x="5273957" y="5131732"/>
            <a:ext cx="4951562" cy="1199133"/>
            <a:chOff x="766118" y="5003705"/>
            <a:chExt cx="4951562" cy="1199133"/>
          </a:xfrm>
        </p:grpSpPr>
        <p:sp>
          <p:nvSpPr>
            <p:cNvPr id="8" name="右大括号 7">
              <a:extLst>
                <a:ext uri="{FF2B5EF4-FFF2-40B4-BE49-F238E27FC236}">
                  <a16:creationId xmlns:a16="http://schemas.microsoft.com/office/drawing/2014/main" id="{624EEF97-8088-4D91-8649-055DB134F09C}"/>
                </a:ext>
              </a:extLst>
            </p:cNvPr>
            <p:cNvSpPr/>
            <p:nvPr/>
          </p:nvSpPr>
          <p:spPr>
            <a:xfrm>
              <a:off x="4076733" y="5190040"/>
              <a:ext cx="361464" cy="848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C4A213-A23C-4C97-AD9D-D5EB3318E42D}"/>
                </a:ext>
              </a:extLst>
            </p:cNvPr>
            <p:cNvSpPr txBox="1"/>
            <p:nvPr/>
          </p:nvSpPr>
          <p:spPr>
            <a:xfrm>
              <a:off x="2589799" y="5003705"/>
              <a:ext cx="889686" cy="505063"/>
            </a:xfrm>
            <a:prstGeom prst="roundRect">
              <a:avLst>
                <a:gd name="adj" fmla="val 46907"/>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b="0" i="0" dirty="0">
                  <a:solidFill>
                    <a:srgbClr val="1A1A1A"/>
                  </a:solidFill>
                  <a:effectLst/>
                  <a:latin typeface="-apple-system"/>
                </a:rPr>
                <a:t>UDA</a:t>
              </a:r>
              <a:endParaRPr lang="zh-CN" altLang="en-US" dirty="0"/>
            </a:p>
          </p:txBody>
        </p:sp>
        <p:sp>
          <p:nvSpPr>
            <p:cNvPr id="12" name="文本框 11">
              <a:extLst>
                <a:ext uri="{FF2B5EF4-FFF2-40B4-BE49-F238E27FC236}">
                  <a16:creationId xmlns:a16="http://schemas.microsoft.com/office/drawing/2014/main" id="{E97E1C1F-2278-4FAB-83CD-A376FE59004D}"/>
                </a:ext>
              </a:extLst>
            </p:cNvPr>
            <p:cNvSpPr txBox="1"/>
            <p:nvPr/>
          </p:nvSpPr>
          <p:spPr>
            <a:xfrm>
              <a:off x="766118" y="5779928"/>
              <a:ext cx="1264513" cy="422910"/>
            </a:xfrm>
            <a:prstGeom prst="roundRect">
              <a:avLst>
                <a:gd name="adj" fmla="val 22441"/>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b="0" i="0" dirty="0" err="1">
                  <a:solidFill>
                    <a:srgbClr val="1A1A1A"/>
                  </a:solidFill>
                  <a:effectLst/>
                  <a:latin typeface="-apple-system"/>
                </a:rPr>
                <a:t>MixMatch</a:t>
              </a:r>
              <a:endParaRPr lang="zh-CN" altLang="en-US" dirty="0"/>
            </a:p>
          </p:txBody>
        </p:sp>
        <p:sp>
          <p:nvSpPr>
            <p:cNvPr id="14" name="文本框 13">
              <a:extLst>
                <a:ext uri="{FF2B5EF4-FFF2-40B4-BE49-F238E27FC236}">
                  <a16:creationId xmlns:a16="http://schemas.microsoft.com/office/drawing/2014/main" id="{2B2916DD-AB2F-4E59-9E28-E56E0C308409}"/>
                </a:ext>
              </a:extLst>
            </p:cNvPr>
            <p:cNvSpPr txBox="1"/>
            <p:nvPr/>
          </p:nvSpPr>
          <p:spPr>
            <a:xfrm>
              <a:off x="4576741" y="5445253"/>
              <a:ext cx="1140939" cy="408623"/>
            </a:xfrm>
            <a:prstGeom prst="roundRect">
              <a:avLst>
                <a:gd name="adj" fmla="val 17548"/>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b="0" i="0" dirty="0" err="1">
                  <a:solidFill>
                    <a:srgbClr val="1A1A1A"/>
                  </a:solidFill>
                  <a:effectLst/>
                  <a:latin typeface="-apple-system"/>
                </a:rPr>
                <a:t>FixMatch</a:t>
              </a:r>
              <a:endParaRPr lang="zh-CN" altLang="en-US" dirty="0"/>
            </a:p>
          </p:txBody>
        </p:sp>
        <p:sp>
          <p:nvSpPr>
            <p:cNvPr id="16" name="文本框 15">
              <a:extLst>
                <a:ext uri="{FF2B5EF4-FFF2-40B4-BE49-F238E27FC236}">
                  <a16:creationId xmlns:a16="http://schemas.microsoft.com/office/drawing/2014/main" id="{A33093C2-310C-4433-90BF-14D0591744F5}"/>
                </a:ext>
              </a:extLst>
            </p:cNvPr>
            <p:cNvSpPr txBox="1"/>
            <p:nvPr/>
          </p:nvSpPr>
          <p:spPr>
            <a:xfrm>
              <a:off x="2476475" y="5779928"/>
              <a:ext cx="1421524" cy="401479"/>
            </a:xfrm>
            <a:prstGeom prst="roundRect">
              <a:avLst>
                <a:gd name="adj" fmla="val 14172"/>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dirty="0" err="1">
                  <a:solidFill>
                    <a:srgbClr val="1A1A1A"/>
                  </a:solidFill>
                  <a:latin typeface="-apple-system"/>
                </a:rPr>
                <a:t>Re</a:t>
              </a:r>
              <a:r>
                <a:rPr lang="en-US" altLang="zh-CN" b="0" i="0" dirty="0" err="1">
                  <a:solidFill>
                    <a:srgbClr val="1A1A1A"/>
                  </a:solidFill>
                  <a:effectLst/>
                  <a:latin typeface="-apple-system"/>
                </a:rPr>
                <a:t>MixMatch</a:t>
              </a:r>
              <a:endParaRPr lang="zh-CN" altLang="en-US" dirty="0"/>
            </a:p>
          </p:txBody>
        </p:sp>
        <p:sp>
          <p:nvSpPr>
            <p:cNvPr id="17" name="十字形 16">
              <a:extLst>
                <a:ext uri="{FF2B5EF4-FFF2-40B4-BE49-F238E27FC236}">
                  <a16:creationId xmlns:a16="http://schemas.microsoft.com/office/drawing/2014/main" id="{4A656D78-DEB8-404F-A225-FB0C07D55CC2}"/>
                </a:ext>
              </a:extLst>
            </p:cNvPr>
            <p:cNvSpPr/>
            <p:nvPr/>
          </p:nvSpPr>
          <p:spPr>
            <a:xfrm>
              <a:off x="2982293" y="5543916"/>
              <a:ext cx="204944" cy="211298"/>
            </a:xfrm>
            <a:prstGeom prst="plus">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7F684FAE-B95D-4F13-9019-B31A0E9408F1}"/>
                </a:ext>
              </a:extLst>
            </p:cNvPr>
            <p:cNvCxnSpPr>
              <a:stCxn id="12" idx="3"/>
              <a:endCxn id="16" idx="1"/>
            </p:cNvCxnSpPr>
            <p:nvPr/>
          </p:nvCxnSpPr>
          <p:spPr>
            <a:xfrm flipV="1">
              <a:off x="2030631" y="5980668"/>
              <a:ext cx="445844" cy="10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CD0F4334-131A-4B26-BD8B-99D7D24E2781}"/>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半监督学习</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51191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B5E593B-C08F-436E-81CE-7E4BC558DC06}"/>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半监督学习</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7377B979-DB53-4387-8F5F-B2273ED6EB84}"/>
              </a:ext>
            </a:extLst>
          </p:cNvPr>
          <p:cNvPicPr>
            <a:picLocks noChangeAspect="1"/>
          </p:cNvPicPr>
          <p:nvPr/>
        </p:nvPicPr>
        <p:blipFill>
          <a:blip r:embed="rId3"/>
          <a:stretch>
            <a:fillRect/>
          </a:stretch>
        </p:blipFill>
        <p:spPr>
          <a:xfrm>
            <a:off x="750158" y="1765806"/>
            <a:ext cx="11202430" cy="4315401"/>
          </a:xfrm>
          <a:prstGeom prst="rect">
            <a:avLst/>
          </a:prstGeom>
        </p:spPr>
      </p:pic>
      <p:sp>
        <p:nvSpPr>
          <p:cNvPr id="12" name="左大括号 11">
            <a:extLst>
              <a:ext uri="{FF2B5EF4-FFF2-40B4-BE49-F238E27FC236}">
                <a16:creationId xmlns:a16="http://schemas.microsoft.com/office/drawing/2014/main" id="{4EAA477A-6722-4930-A639-1D1D59C3CF2B}"/>
              </a:ext>
            </a:extLst>
          </p:cNvPr>
          <p:cNvSpPr/>
          <p:nvPr/>
        </p:nvSpPr>
        <p:spPr>
          <a:xfrm>
            <a:off x="631767" y="4627473"/>
            <a:ext cx="206223" cy="137975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54FF18-F256-41A5-B75D-2AFEED970BD0}"/>
              </a:ext>
            </a:extLst>
          </p:cNvPr>
          <p:cNvPicPr>
            <a:picLocks noChangeAspect="1"/>
          </p:cNvPicPr>
          <p:nvPr/>
        </p:nvPicPr>
        <p:blipFill>
          <a:blip r:embed="rId4"/>
          <a:stretch>
            <a:fillRect/>
          </a:stretch>
        </p:blipFill>
        <p:spPr>
          <a:xfrm>
            <a:off x="2723855" y="1370369"/>
            <a:ext cx="709761" cy="395437"/>
          </a:xfrm>
          <a:prstGeom prst="rect">
            <a:avLst/>
          </a:prstGeom>
        </p:spPr>
      </p:pic>
      <p:pic>
        <p:nvPicPr>
          <p:cNvPr id="8" name="图片 7">
            <a:extLst>
              <a:ext uri="{FF2B5EF4-FFF2-40B4-BE49-F238E27FC236}">
                <a16:creationId xmlns:a16="http://schemas.microsoft.com/office/drawing/2014/main" id="{624BC218-5DAE-4564-98B5-8302AE91090C}"/>
              </a:ext>
            </a:extLst>
          </p:cNvPr>
          <p:cNvPicPr>
            <a:picLocks noChangeAspect="1"/>
          </p:cNvPicPr>
          <p:nvPr/>
        </p:nvPicPr>
        <p:blipFill>
          <a:blip r:embed="rId5"/>
          <a:stretch>
            <a:fillRect/>
          </a:stretch>
        </p:blipFill>
        <p:spPr>
          <a:xfrm>
            <a:off x="3717261" y="1370369"/>
            <a:ext cx="740179" cy="395437"/>
          </a:xfrm>
          <a:prstGeom prst="rect">
            <a:avLst/>
          </a:prstGeom>
        </p:spPr>
      </p:pic>
      <p:sp>
        <p:nvSpPr>
          <p:cNvPr id="11" name="文本框 10">
            <a:extLst>
              <a:ext uri="{FF2B5EF4-FFF2-40B4-BE49-F238E27FC236}">
                <a16:creationId xmlns:a16="http://schemas.microsoft.com/office/drawing/2014/main" id="{8C41A876-7045-49D2-AA4D-1B8DFA5811E7}"/>
              </a:ext>
            </a:extLst>
          </p:cNvPr>
          <p:cNvSpPr txBox="1"/>
          <p:nvPr/>
        </p:nvSpPr>
        <p:spPr>
          <a:xfrm>
            <a:off x="-57364" y="5148071"/>
            <a:ext cx="895354" cy="338554"/>
          </a:xfrm>
          <a:prstGeom prst="rect">
            <a:avLst/>
          </a:prstGeom>
          <a:noFill/>
        </p:spPr>
        <p:txBody>
          <a:bodyPr wrap="square">
            <a:spAutoFit/>
          </a:bodyPr>
          <a:lstStyle/>
          <a:p>
            <a:r>
              <a:rPr lang="en-US" altLang="zh-CN" sz="1600" b="1" i="0" dirty="0">
                <a:solidFill>
                  <a:srgbClr val="1A1A1A"/>
                </a:solidFill>
                <a:effectLst/>
                <a:latin typeface="-apple-system"/>
              </a:rPr>
              <a:t>Google</a:t>
            </a:r>
            <a:endParaRPr lang="zh-CN" altLang="en-US" sz="1600" b="1" dirty="0"/>
          </a:p>
        </p:txBody>
      </p:sp>
      <p:pic>
        <p:nvPicPr>
          <p:cNvPr id="2" name="图片 1">
            <a:extLst>
              <a:ext uri="{FF2B5EF4-FFF2-40B4-BE49-F238E27FC236}">
                <a16:creationId xmlns:a16="http://schemas.microsoft.com/office/drawing/2014/main" id="{C60F800D-5544-46E4-8C87-CB3143F7778A}"/>
              </a:ext>
            </a:extLst>
          </p:cNvPr>
          <p:cNvPicPr>
            <a:picLocks noChangeAspect="1"/>
          </p:cNvPicPr>
          <p:nvPr/>
        </p:nvPicPr>
        <p:blipFill>
          <a:blip r:embed="rId6"/>
          <a:stretch>
            <a:fillRect/>
          </a:stretch>
        </p:blipFill>
        <p:spPr>
          <a:xfrm>
            <a:off x="10391195" y="1235947"/>
            <a:ext cx="1561393" cy="529859"/>
          </a:xfrm>
          <a:prstGeom prst="rect">
            <a:avLst/>
          </a:prstGeom>
        </p:spPr>
      </p:pic>
    </p:spTree>
    <p:extLst>
      <p:ext uri="{BB962C8B-B14F-4D97-AF65-F5344CB8AC3E}">
        <p14:creationId xmlns:p14="http://schemas.microsoft.com/office/powerpoint/2010/main" val="313217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151952" y="239934"/>
            <a:ext cx="9533744" cy="571631"/>
          </a:xfrm>
          <a:prstGeom prst="rect">
            <a:avLst/>
          </a:prstGeom>
          <a:noFill/>
        </p:spPr>
        <p:txBody>
          <a:bodyPr wrap="square">
            <a:spAutoFit/>
          </a:bodyPr>
          <a:lstStyle/>
          <a:p>
            <a:pPr>
              <a:lnSpc>
                <a:spcPct val="150000"/>
              </a:lnSpc>
            </a:pPr>
            <a:r>
              <a:rPr lang="en-US" altLang="zh-CN" sz="2400" b="1" dirty="0"/>
              <a:t>2019 Unsupervised Data Augmentation</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54A4CE5-B7C3-4FF1-939B-F8924EA52F53}"/>
                  </a:ext>
                </a:extLst>
              </p:cNvPr>
              <p:cNvSpPr txBox="1"/>
              <p:nvPr/>
            </p:nvSpPr>
            <p:spPr>
              <a:xfrm>
                <a:off x="1708286" y="4189702"/>
                <a:ext cx="8053551" cy="2307298"/>
              </a:xfrm>
              <a:prstGeom prst="rect">
                <a:avLst/>
              </a:prstGeom>
              <a:noFill/>
            </p:spPr>
            <p:txBody>
              <a:bodyPr wrap="square" rtlCol="0">
                <a:spAutoFit/>
              </a:bodyPr>
              <a:lstStyle/>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Problem</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algn="l">
                  <a:lnSpc>
                    <a:spcPct val="150000"/>
                  </a:lnSpc>
                </a:pPr>
                <a:r>
                  <a:rPr lang="zh-CN" altLang="en-US" sz="1400" dirty="0"/>
                  <a:t>通过对标注数据进行文本增强，在少样本场景下取得一定的提升，但相较于充分标注下的监督学习模型提升非常有限。</a:t>
                </a:r>
                <a:endParaRPr lang="en-US" altLang="zh-CN" sz="1400" dirty="0"/>
              </a:p>
              <a:p>
                <a:pPr algn="l">
                  <a:lnSpc>
                    <a:spcPct val="150000"/>
                  </a:lnSpc>
                  <a:buFont typeface="Arial" panose="020B0604020202020204" pitchFamily="34" charset="0"/>
                  <a:buChar char="•"/>
                </a:pPr>
                <a:r>
                  <a:rPr lang="en-US" altLang="zh-CN" sz="2000" b="1" dirty="0">
                    <a:solidFill>
                      <a:srgbClr val="3399EA"/>
                    </a:solidFill>
                    <a:latin typeface="Microsoft YaHei" panose="020B0503020204020204" pitchFamily="34" charset="-122"/>
                    <a:ea typeface="Microsoft YaHei" panose="020B0503020204020204" pitchFamily="34" charset="-122"/>
                  </a:rPr>
                  <a:t>Method</a:t>
                </a:r>
                <a:r>
                  <a:rPr lang="zh-CN" altLang="en-US" sz="2000" b="1" dirty="0">
                    <a:solidFill>
                      <a:srgbClr val="3399EA"/>
                    </a:solidFill>
                    <a:latin typeface="Microsoft YaHei" panose="020B0503020204020204" pitchFamily="34" charset="-122"/>
                    <a:ea typeface="Microsoft YaHei" panose="020B0503020204020204" pitchFamily="34" charset="-122"/>
                  </a:rPr>
                  <a:t>：</a:t>
                </a:r>
                <a:endParaRPr lang="en-US" altLang="zh-CN" sz="2000" b="1" dirty="0">
                  <a:solidFill>
                    <a:srgbClr val="3399EA"/>
                  </a:solidFill>
                  <a:latin typeface="Microsoft YaHei" panose="020B0503020204020204" pitchFamily="34" charset="-122"/>
                  <a:ea typeface="Microsoft YaHei" panose="020B0503020204020204" pitchFamily="34" charset="-122"/>
                </a:endParaRPr>
              </a:p>
              <a:p>
                <a:pPr algn="l">
                  <a:lnSpc>
                    <a:spcPct val="150000"/>
                  </a:lnSpc>
                </a:pPr>
                <a:r>
                  <a:rPr lang="zh-CN" altLang="en-US" sz="1400" dirty="0"/>
                  <a:t>通过对无标注数据 </a:t>
                </a:r>
                <a14:m>
                  <m:oMath xmlns:m="http://schemas.openxmlformats.org/officeDocument/2006/math">
                    <m:r>
                      <a:rPr lang="en-US" altLang="zh-CN" sz="1400" b="0" i="1" dirty="0" smtClean="0">
                        <a:latin typeface="Cambria Math" panose="02040503050406030204" pitchFamily="18" charset="0"/>
                      </a:rPr>
                      <m:t>𝑥</m:t>
                    </m:r>
                  </m:oMath>
                </a14:m>
                <a:r>
                  <a:rPr lang="zh-CN" altLang="en-US" sz="1400" dirty="0"/>
                  <a:t>通过</a:t>
                </a:r>
                <a:r>
                  <a:rPr lang="en-US" altLang="zh-CN" sz="1400" dirty="0"/>
                  <a:t>strong</a:t>
                </a:r>
                <a:r>
                  <a:rPr lang="zh-CN" altLang="en-US" sz="1400" dirty="0"/>
                  <a:t>增强转化为 </a:t>
                </a:r>
                <a14:m>
                  <m:oMath xmlns:m="http://schemas.openxmlformats.org/officeDocument/2006/math">
                    <m:acc>
                      <m:accPr>
                        <m:chr m:val="̃"/>
                        <m:ctrlPr>
                          <a:rPr lang="zh-CN" altLang="en-US" sz="1400" i="1" smtClean="0">
                            <a:latin typeface="Cambria Math" panose="02040503050406030204" pitchFamily="18" charset="0"/>
                          </a:rPr>
                        </m:ctrlPr>
                      </m:accPr>
                      <m:e>
                        <m:r>
                          <m:rPr>
                            <m:sty m:val="p"/>
                          </m:rPr>
                          <a:rPr lang="en-US" altLang="zh-CN" sz="1400" i="1">
                            <a:latin typeface="Cambria Math" panose="02040503050406030204" pitchFamily="18" charset="0"/>
                          </a:rPr>
                          <m:t>x</m:t>
                        </m:r>
                      </m:e>
                    </m:acc>
                  </m:oMath>
                </a14:m>
                <a:r>
                  <a:rPr lang="zh-CN" altLang="en-US" sz="1400" dirty="0"/>
                  <a:t>，采用</a:t>
                </a:r>
                <a:r>
                  <a:rPr lang="en-US" altLang="zh-CN" sz="1400" dirty="0"/>
                  <a:t>KL</a:t>
                </a:r>
                <a:r>
                  <a:rPr lang="zh-CN" altLang="en-US" sz="1400" dirty="0"/>
                  <a:t>散度来计算两者间的一致性损失。</a:t>
                </a:r>
                <a:r>
                  <a:rPr lang="en-US" altLang="zh-CN" sz="1400" dirty="0"/>
                  <a:t>UDA</a:t>
                </a:r>
                <a:r>
                  <a:rPr lang="zh-CN" altLang="en-US" sz="1400" dirty="0"/>
                  <a:t>通过回译和非核心词替换对文本进行无监督增强。</a:t>
                </a:r>
              </a:p>
            </p:txBody>
          </p:sp>
        </mc:Choice>
        <mc:Fallback xmlns="">
          <p:sp>
            <p:nvSpPr>
              <p:cNvPr id="22" name="文本框 21">
                <a:extLst>
                  <a:ext uri="{FF2B5EF4-FFF2-40B4-BE49-F238E27FC236}">
                    <a16:creationId xmlns:a16="http://schemas.microsoft.com/office/drawing/2014/main" id="{454A4CE5-B7C3-4FF1-939B-F8924EA52F53}"/>
                  </a:ext>
                </a:extLst>
              </p:cNvPr>
              <p:cNvSpPr txBox="1">
                <a:spLocks noRot="1" noChangeAspect="1" noMove="1" noResize="1" noEditPoints="1" noAdjustHandles="1" noChangeArrowheads="1" noChangeShapeType="1" noTextEdit="1"/>
              </p:cNvSpPr>
              <p:nvPr/>
            </p:nvSpPr>
            <p:spPr>
              <a:xfrm>
                <a:off x="1708286" y="4189702"/>
                <a:ext cx="8053551" cy="2307298"/>
              </a:xfrm>
              <a:prstGeom prst="rect">
                <a:avLst/>
              </a:prstGeom>
              <a:blipFill>
                <a:blip r:embed="rId3"/>
                <a:stretch>
                  <a:fillRect l="-681" b="-264"/>
                </a:stretch>
              </a:blipFill>
            </p:spPr>
            <p:txBody>
              <a:bodyPr/>
              <a:lstStyle/>
              <a:p>
                <a:r>
                  <a:rPr lang="zh-CN" altLang="en-US">
                    <a:noFill/>
                  </a:rPr>
                  <a:t> </a:t>
                </a:r>
              </a:p>
            </p:txBody>
          </p:sp>
        </mc:Fallback>
      </mc:AlternateContent>
      <p:pic>
        <p:nvPicPr>
          <p:cNvPr id="5122" name="Picture 2" descr="preview">
            <a:extLst>
              <a:ext uri="{FF2B5EF4-FFF2-40B4-BE49-F238E27FC236}">
                <a16:creationId xmlns:a16="http://schemas.microsoft.com/office/drawing/2014/main" id="{702C25AC-AFEA-49A8-9C32-8596C263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227" y="1119085"/>
            <a:ext cx="6858000" cy="28765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199788E-D7A5-4BC7-BBB3-53CA9FCEADAC}"/>
              </a:ext>
            </a:extLst>
          </p:cNvPr>
          <p:cNvSpPr/>
          <p:nvPr/>
        </p:nvSpPr>
        <p:spPr>
          <a:xfrm>
            <a:off x="7549978" y="1754658"/>
            <a:ext cx="1184249" cy="345991"/>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AD00BCA-A199-4EEC-8041-305D0243AE07}"/>
              </a:ext>
            </a:extLst>
          </p:cNvPr>
          <p:cNvSpPr/>
          <p:nvPr/>
        </p:nvSpPr>
        <p:spPr>
          <a:xfrm>
            <a:off x="7549978" y="2529155"/>
            <a:ext cx="1184249" cy="345991"/>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888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DE2D6BD-AC0E-486D-B160-F52B9DAD0D2F}"/>
              </a:ext>
            </a:extLst>
          </p:cNvPr>
          <p:cNvSpPr txBox="1"/>
          <p:nvPr/>
        </p:nvSpPr>
        <p:spPr>
          <a:xfrm>
            <a:off x="924637" y="1189397"/>
            <a:ext cx="7175871" cy="5022272"/>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b="1" dirty="0">
                <a:solidFill>
                  <a:srgbClr val="24569D"/>
                </a:solidFill>
              </a:rPr>
              <a:t>回译</a:t>
            </a:r>
            <a:endParaRPr lang="en-US" altLang="zh-CN" b="1" dirty="0">
              <a:solidFill>
                <a:srgbClr val="24569D"/>
              </a:solidFill>
            </a:endParaRPr>
          </a:p>
          <a:p>
            <a:pPr>
              <a:lnSpc>
                <a:spcPct val="150000"/>
              </a:lnSpc>
              <a:defRPr/>
            </a:pPr>
            <a:r>
              <a:rPr lang="en-US" altLang="zh-CN" sz="1400" dirty="0"/>
              <a:t>Diversity</a:t>
            </a:r>
            <a:r>
              <a:rPr lang="zh-CN" altLang="en-US" sz="1400" dirty="0"/>
              <a:t>比</a:t>
            </a:r>
            <a:r>
              <a:rPr lang="en-US" altLang="zh-CN" sz="1400" dirty="0"/>
              <a:t>validity</a:t>
            </a:r>
            <a:r>
              <a:rPr lang="zh-CN" altLang="en-US" sz="1400" dirty="0"/>
              <a:t>和</a:t>
            </a:r>
            <a:r>
              <a:rPr lang="en-US" altLang="zh-CN" sz="1400" dirty="0"/>
              <a:t>quality</a:t>
            </a:r>
            <a:r>
              <a:rPr lang="zh-CN" altLang="en-US" sz="1400" dirty="0"/>
              <a:t>重要，当</a:t>
            </a:r>
            <a:r>
              <a:rPr lang="en-US" altLang="zh-CN" sz="1400" dirty="0"/>
              <a:t>diversity</a:t>
            </a:r>
            <a:r>
              <a:rPr lang="zh-CN" altLang="en-US" sz="1400" dirty="0"/>
              <a:t>（</a:t>
            </a:r>
            <a:r>
              <a:rPr lang="en-US" altLang="zh-CN" sz="1400" dirty="0"/>
              <a:t>0-1</a:t>
            </a:r>
            <a:r>
              <a:rPr lang="zh-CN" altLang="en-US" sz="1400" dirty="0"/>
              <a:t>）取向</a:t>
            </a:r>
            <a:r>
              <a:rPr lang="en-US" altLang="zh-CN" sz="1400" dirty="0"/>
              <a:t>0.7 0.8 0.9</a:t>
            </a:r>
            <a:r>
              <a:rPr lang="zh-CN" altLang="en-US" sz="1400" dirty="0"/>
              <a:t>时，效果最好</a:t>
            </a:r>
            <a:endParaRPr lang="en-US" altLang="zh-CN" sz="1400" dirty="0"/>
          </a:p>
          <a:p>
            <a:pPr marL="285750" indent="-285750">
              <a:lnSpc>
                <a:spcPct val="150000"/>
              </a:lnSpc>
              <a:buFont typeface="Wingdings" panose="05000000000000000000" pitchFamily="2" charset="2"/>
              <a:buChar char="l"/>
              <a:defRPr/>
            </a:pPr>
            <a:r>
              <a:rPr lang="en-US" altLang="zh-CN" b="1" dirty="0" err="1">
                <a:solidFill>
                  <a:srgbClr val="24569D"/>
                </a:solidFill>
              </a:rPr>
              <a:t>Tf-idf</a:t>
            </a:r>
            <a:endParaRPr lang="en-US" altLang="zh-CN" b="1" dirty="0">
              <a:solidFill>
                <a:srgbClr val="24569D"/>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1400" kern="1200" dirty="0">
                <a:solidFill>
                  <a:schemeClr val="tx1"/>
                </a:solidFill>
                <a:effectLst/>
                <a:latin typeface="+mn-lt"/>
                <a:ea typeface="+mn-ea"/>
                <a:cs typeface="+mn-cs"/>
              </a:rPr>
              <a:t>优化了</a:t>
            </a:r>
            <a:r>
              <a:rPr lang="en-US" altLang="zh-CN" sz="1400" kern="1200" dirty="0">
                <a:solidFill>
                  <a:schemeClr val="tx1"/>
                </a:solidFill>
                <a:effectLst/>
                <a:latin typeface="+mn-lt"/>
                <a:ea typeface="+mn-ea"/>
                <a:cs typeface="+mn-cs"/>
              </a:rPr>
              <a:t>EDA</a:t>
            </a:r>
            <a:r>
              <a:rPr lang="zh-CN" altLang="zh-CN" sz="1400" kern="1200" dirty="0">
                <a:solidFill>
                  <a:schemeClr val="tx1"/>
                </a:solidFill>
                <a:effectLst/>
                <a:latin typeface="+mn-lt"/>
                <a:ea typeface="+mn-ea"/>
                <a:cs typeface="+mn-cs"/>
              </a:rPr>
              <a:t>的随机处理词策略，根据</a:t>
            </a:r>
            <a:r>
              <a:rPr lang="en-US" altLang="zh-CN" sz="1400" kern="1200" dirty="0" err="1">
                <a:solidFill>
                  <a:schemeClr val="tx1"/>
                </a:solidFill>
                <a:effectLst/>
                <a:latin typeface="+mn-lt"/>
                <a:ea typeface="+mn-ea"/>
                <a:cs typeface="+mn-cs"/>
              </a:rPr>
              <a:t>DBPedia</a:t>
            </a:r>
            <a:r>
              <a:rPr lang="zh-CN" altLang="zh-CN" sz="1400" kern="1200" dirty="0">
                <a:solidFill>
                  <a:schemeClr val="tx1"/>
                </a:solidFill>
                <a:effectLst/>
                <a:latin typeface="+mn-lt"/>
                <a:ea typeface="+mn-ea"/>
                <a:cs typeface="+mn-cs"/>
              </a:rPr>
              <a:t>先验知识和实际</a:t>
            </a:r>
            <a:r>
              <a:rPr lang="zh-CN" altLang="en-US" sz="1400" kern="1200" dirty="0">
                <a:solidFill>
                  <a:schemeClr val="tx1"/>
                </a:solidFill>
                <a:effectLst/>
                <a:latin typeface="+mn-lt"/>
                <a:ea typeface="+mn-ea"/>
                <a:cs typeface="+mn-cs"/>
              </a:rPr>
              <a:t>语料</a:t>
            </a:r>
            <a:r>
              <a:rPr lang="zh-CN" altLang="zh-CN" sz="1400" kern="1200" dirty="0">
                <a:solidFill>
                  <a:schemeClr val="tx1"/>
                </a:solidFill>
                <a:effectLst/>
                <a:latin typeface="+mn-lt"/>
                <a:ea typeface="+mn-ea"/>
                <a:cs typeface="+mn-cs"/>
              </a:rPr>
              <a:t>的词频确定关键词，再根据确定好的关键词替换同义词，避免无用数据和错误数据的产生。</a:t>
            </a:r>
            <a:endParaRPr lang="en-US" altLang="zh-CN" sz="1400" kern="1200" dirty="0">
              <a:solidFill>
                <a:schemeClr val="tx1"/>
              </a:solidFill>
              <a:effectLst/>
              <a:latin typeface="+mn-lt"/>
              <a:ea typeface="+mn-ea"/>
              <a:cs typeface="+mn-cs"/>
            </a:endParaRPr>
          </a:p>
          <a:p>
            <a:pPr marL="285750" indent="-285750">
              <a:lnSpc>
                <a:spcPct val="150000"/>
              </a:lnSpc>
              <a:buFont typeface="Wingdings" panose="05000000000000000000" pitchFamily="2" charset="2"/>
              <a:buChar char="l"/>
              <a:defRPr/>
            </a:pPr>
            <a:r>
              <a:rPr lang="en-US" altLang="zh-CN" b="1" dirty="0">
                <a:solidFill>
                  <a:srgbClr val="24569D"/>
                </a:solidFill>
              </a:rPr>
              <a:t>Training Signal Annealing</a:t>
            </a:r>
            <a:r>
              <a:rPr lang="zh-CN" altLang="zh-CN" b="1" dirty="0">
                <a:solidFill>
                  <a:srgbClr val="24569D"/>
                </a:solidFill>
              </a:rPr>
              <a:t>（</a:t>
            </a:r>
            <a:r>
              <a:rPr lang="en-US" altLang="zh-CN" b="1" dirty="0">
                <a:solidFill>
                  <a:srgbClr val="24569D"/>
                </a:solidFill>
              </a:rPr>
              <a:t>TSA</a:t>
            </a:r>
            <a:r>
              <a:rPr lang="zh-CN" altLang="zh-CN" b="1" dirty="0">
                <a:solidFill>
                  <a:srgbClr val="24569D"/>
                </a:solidFill>
              </a:rPr>
              <a:t>）方法</a:t>
            </a:r>
            <a:endParaRPr lang="en-US" altLang="zh-CN" b="1" dirty="0">
              <a:solidFill>
                <a:srgbClr val="24569D"/>
              </a:solidFill>
            </a:endParaRPr>
          </a:p>
          <a:p>
            <a:pPr marL="742950" lvl="1" indent="-285750">
              <a:lnSpc>
                <a:spcPct val="150000"/>
              </a:lnSpc>
              <a:buFont typeface="Wingdings" panose="05000000000000000000" pitchFamily="2" charset="2"/>
              <a:buChar char="ü"/>
            </a:pPr>
            <a:r>
              <a:rPr lang="zh-CN" altLang="zh-CN" sz="1400" kern="1200" dirty="0">
                <a:solidFill>
                  <a:schemeClr val="tx1"/>
                </a:solidFill>
                <a:effectLst/>
                <a:latin typeface="+mn-lt"/>
                <a:ea typeface="+mn-ea"/>
                <a:cs typeface="+mn-cs"/>
              </a:rPr>
              <a:t>在训练时逐步释放训练信号</a:t>
            </a:r>
            <a:r>
              <a:rPr lang="zh-CN" altLang="en-US" sz="1400" kern="1200" dirty="0">
                <a:solidFill>
                  <a:schemeClr val="tx1"/>
                </a:solidFill>
                <a:effectLst/>
                <a:latin typeface="+mn-lt"/>
                <a:ea typeface="+mn-ea"/>
                <a:cs typeface="+mn-cs"/>
              </a:rPr>
              <a:t>；</a:t>
            </a:r>
            <a:endParaRPr lang="en-US" altLang="zh-CN" sz="1400" kern="1200" dirty="0">
              <a:solidFill>
                <a:schemeClr val="tx1"/>
              </a:solidFill>
              <a:effectLst/>
              <a:latin typeface="+mn-lt"/>
              <a:ea typeface="+mn-ea"/>
              <a:cs typeface="+mn-cs"/>
            </a:endParaRPr>
          </a:p>
          <a:p>
            <a:pPr marL="742950" lvl="1" indent="-285750">
              <a:lnSpc>
                <a:spcPct val="150000"/>
              </a:lnSpc>
              <a:buFont typeface="Wingdings" panose="05000000000000000000" pitchFamily="2" charset="2"/>
              <a:buChar char="ü"/>
            </a:pPr>
            <a:r>
              <a:rPr lang="zh-CN" altLang="zh-CN" sz="1400" kern="1200" dirty="0">
                <a:solidFill>
                  <a:schemeClr val="tx1"/>
                </a:solidFill>
                <a:effectLst/>
                <a:latin typeface="+mn-lt"/>
                <a:ea typeface="+mn-ea"/>
                <a:cs typeface="+mn-cs"/>
              </a:rPr>
              <a:t>当收集了少量的标注数据和大量</a:t>
            </a:r>
            <a:r>
              <a:rPr lang="zh-CN" altLang="en-US" sz="1400" kern="1200" dirty="0">
                <a:solidFill>
                  <a:schemeClr val="tx1"/>
                </a:solidFill>
                <a:effectLst/>
                <a:latin typeface="+mn-lt"/>
                <a:ea typeface="+mn-ea"/>
                <a:cs typeface="+mn-cs"/>
              </a:rPr>
              <a:t>的</a:t>
            </a:r>
            <a:r>
              <a:rPr lang="zh-CN" altLang="zh-CN" sz="1400" kern="1200" dirty="0">
                <a:solidFill>
                  <a:schemeClr val="tx1"/>
                </a:solidFill>
                <a:effectLst/>
                <a:latin typeface="+mn-lt"/>
                <a:ea typeface="+mn-ea"/>
                <a:cs typeface="+mn-cs"/>
              </a:rPr>
              <a:t>未标记的数据时，</a:t>
            </a:r>
            <a:r>
              <a:rPr lang="zh-CN" altLang="en-US" sz="1400" kern="1200" dirty="0">
                <a:solidFill>
                  <a:schemeClr val="tx1"/>
                </a:solidFill>
                <a:effectLst/>
                <a:latin typeface="+mn-lt"/>
                <a:ea typeface="+mn-ea"/>
                <a:cs typeface="+mn-cs"/>
              </a:rPr>
              <a:t>模型容易</a:t>
            </a:r>
            <a:r>
              <a:rPr lang="zh-CN" altLang="zh-CN" sz="1400" kern="1200" dirty="0">
                <a:solidFill>
                  <a:schemeClr val="tx1"/>
                </a:solidFill>
                <a:effectLst/>
                <a:latin typeface="+mn-lt"/>
                <a:ea typeface="+mn-ea"/>
                <a:cs typeface="+mn-cs"/>
              </a:rPr>
              <a:t>在有限的</a:t>
            </a:r>
            <a:r>
              <a:rPr lang="zh-CN" altLang="en-US" sz="1400" kern="1200" dirty="0">
                <a:solidFill>
                  <a:schemeClr val="tx1"/>
                </a:solidFill>
                <a:effectLst/>
                <a:latin typeface="+mn-lt"/>
                <a:ea typeface="+mn-ea"/>
                <a:cs typeface="+mn-cs"/>
              </a:rPr>
              <a:t>标注</a:t>
            </a:r>
            <a:r>
              <a:rPr lang="zh-CN" altLang="zh-CN" sz="1400" kern="1200" dirty="0">
                <a:solidFill>
                  <a:schemeClr val="tx1"/>
                </a:solidFill>
                <a:effectLst/>
                <a:latin typeface="+mn-lt"/>
                <a:ea typeface="+mn-ea"/>
                <a:cs typeface="+mn-cs"/>
              </a:rPr>
              <a:t>数据上过拟合，</a:t>
            </a:r>
            <a:r>
              <a:rPr lang="zh-CN" altLang="en-US" sz="1400" dirty="0"/>
              <a:t>在未标注数据上欠拟合；</a:t>
            </a:r>
            <a:endParaRPr lang="en-US" altLang="zh-CN" sz="1400" dirty="0"/>
          </a:p>
          <a:p>
            <a:pPr marL="742950" lvl="1" indent="-285750">
              <a:lnSpc>
                <a:spcPct val="150000"/>
              </a:lnSpc>
              <a:buFont typeface="Wingdings" panose="05000000000000000000" pitchFamily="2" charset="2"/>
              <a:buChar char="ü"/>
            </a:pPr>
            <a:r>
              <a:rPr lang="zh-CN" altLang="en-US" sz="1400" kern="1200" dirty="0">
                <a:solidFill>
                  <a:schemeClr val="tx1"/>
                </a:solidFill>
                <a:effectLst/>
                <a:latin typeface="+mn-lt"/>
                <a:ea typeface="+mn-ea"/>
                <a:cs typeface="+mn-cs"/>
              </a:rPr>
              <a:t>只训练阈值低于</a:t>
            </a:r>
            <a:r>
              <a:rPr lang="zh-CN" altLang="zh-CN" sz="1400" kern="1200" dirty="0">
                <a:solidFill>
                  <a:schemeClr val="tx1"/>
                </a:solidFill>
                <a:effectLst/>
                <a:latin typeface="+mn-lt"/>
                <a:ea typeface="+mn-ea"/>
                <a:cs typeface="+mn-cs"/>
              </a:rPr>
              <a:t>η</a:t>
            </a:r>
            <a:r>
              <a:rPr lang="en-US" altLang="zh-CN" sz="1400" kern="1200" dirty="0">
                <a:solidFill>
                  <a:schemeClr val="tx1"/>
                </a:solidFill>
                <a:effectLst/>
                <a:latin typeface="+mn-lt"/>
                <a:ea typeface="+mn-ea"/>
                <a:cs typeface="+mn-cs"/>
              </a:rPr>
              <a:t>t</a:t>
            </a:r>
            <a:r>
              <a:rPr lang="zh-CN" altLang="en-US" sz="1400" kern="1200" dirty="0">
                <a:solidFill>
                  <a:schemeClr val="tx1"/>
                </a:solidFill>
                <a:effectLst/>
                <a:latin typeface="+mn-lt"/>
                <a:ea typeface="+mn-ea"/>
                <a:cs typeface="+mn-cs"/>
              </a:rPr>
              <a:t>的标注实例：</a:t>
            </a:r>
            <a:r>
              <a:rPr lang="zh-CN" altLang="zh-CN" sz="1400" kern="1200" dirty="0">
                <a:solidFill>
                  <a:schemeClr val="tx1"/>
                </a:solidFill>
                <a:effectLst/>
                <a:latin typeface="+mn-lt"/>
                <a:ea typeface="+mn-ea"/>
                <a:cs typeface="+mn-cs"/>
              </a:rPr>
              <a:t>对每个</a:t>
            </a:r>
            <a:r>
              <a:rPr lang="en-US" altLang="zh-CN" sz="1400" kern="1200" dirty="0">
                <a:solidFill>
                  <a:schemeClr val="tx1"/>
                </a:solidFill>
                <a:effectLst/>
                <a:latin typeface="+mn-lt"/>
                <a:ea typeface="+mn-ea"/>
                <a:cs typeface="+mn-cs"/>
              </a:rPr>
              <a:t>training step </a:t>
            </a:r>
            <a:r>
              <a:rPr lang="zh-CN" altLang="zh-CN" sz="1400" kern="1200" dirty="0">
                <a:solidFill>
                  <a:schemeClr val="tx1"/>
                </a:solidFill>
                <a:effectLst/>
                <a:latin typeface="+mn-lt"/>
                <a:ea typeface="+mn-ea"/>
                <a:cs typeface="+mn-cs"/>
              </a:rPr>
              <a:t>都设了</a:t>
            </a:r>
            <a:r>
              <a:rPr lang="zh-CN" altLang="zh-CN" sz="1400" dirty="0"/>
              <a:t>一个小于等于</a:t>
            </a:r>
            <a:r>
              <a:rPr lang="en-US" altLang="zh-CN" sz="1400" dirty="0"/>
              <a:t>1</a:t>
            </a:r>
            <a:r>
              <a:rPr lang="zh-CN" altLang="en-US" sz="1400" dirty="0"/>
              <a:t>的</a:t>
            </a:r>
            <a:r>
              <a:rPr lang="zh-CN" altLang="zh-CN" sz="1400" kern="1200" dirty="0">
                <a:solidFill>
                  <a:schemeClr val="tx1"/>
                </a:solidFill>
                <a:effectLst/>
                <a:latin typeface="+mn-lt"/>
                <a:ea typeface="+mn-ea"/>
                <a:cs typeface="+mn-cs"/>
              </a:rPr>
              <a:t>阈值η</a:t>
            </a:r>
            <a:r>
              <a:rPr lang="en-US" altLang="zh-CN" sz="1400" kern="1200" dirty="0">
                <a:solidFill>
                  <a:schemeClr val="tx1"/>
                </a:solidFill>
                <a:effectLst/>
                <a:latin typeface="+mn-lt"/>
                <a:ea typeface="+mn-ea"/>
                <a:cs typeface="+mn-cs"/>
              </a:rPr>
              <a:t>t</a:t>
            </a:r>
            <a:r>
              <a:rPr lang="zh-CN" altLang="zh-CN" sz="1400" kern="1200" dirty="0">
                <a:solidFill>
                  <a:schemeClr val="tx1"/>
                </a:solidFill>
                <a:effectLst/>
                <a:latin typeface="+mn-lt"/>
                <a:ea typeface="+mn-ea"/>
                <a:cs typeface="+mn-cs"/>
              </a:rPr>
              <a:t>，当一个</a:t>
            </a:r>
            <a:r>
              <a:rPr lang="zh-CN" altLang="en-US" sz="1400" kern="1200" dirty="0">
                <a:solidFill>
                  <a:schemeClr val="tx1"/>
                </a:solidFill>
                <a:effectLst/>
                <a:latin typeface="+mn-lt"/>
                <a:ea typeface="+mn-ea"/>
                <a:cs typeface="+mn-cs"/>
              </a:rPr>
              <a:t>标注数据</a:t>
            </a:r>
            <a:r>
              <a:rPr lang="zh-CN" altLang="zh-CN" sz="1400" kern="1200" dirty="0">
                <a:solidFill>
                  <a:schemeClr val="tx1"/>
                </a:solidFill>
                <a:effectLst/>
                <a:latin typeface="+mn-lt"/>
                <a:ea typeface="+mn-ea"/>
                <a:cs typeface="+mn-cs"/>
              </a:rPr>
              <a:t>的正确类别</a:t>
            </a:r>
            <a:r>
              <a:rPr lang="en-US" altLang="zh-CN" sz="1400" kern="1200" dirty="0">
                <a:solidFill>
                  <a:schemeClr val="tx1"/>
                </a:solidFill>
                <a:effectLst/>
                <a:latin typeface="+mn-lt"/>
                <a:ea typeface="+mn-ea"/>
                <a:cs typeface="+mn-cs"/>
              </a:rPr>
              <a:t>P</a:t>
            </a:r>
            <a:r>
              <a:rPr lang="zh-CN" altLang="zh-CN" sz="1400" kern="1200" dirty="0">
                <a:solidFill>
                  <a:schemeClr val="tx1"/>
                </a:solidFill>
                <a:effectLst/>
                <a:latin typeface="+mn-lt"/>
                <a:ea typeface="+mn-ea"/>
                <a:cs typeface="+mn-cs"/>
              </a:rPr>
              <a:t>的概率高于阈值η</a:t>
            </a:r>
            <a:r>
              <a:rPr lang="en-US" altLang="zh-CN" sz="1400" kern="1200" dirty="0">
                <a:solidFill>
                  <a:schemeClr val="tx1"/>
                </a:solidFill>
                <a:effectLst/>
                <a:latin typeface="+mn-lt"/>
                <a:ea typeface="+mn-ea"/>
                <a:cs typeface="+mn-cs"/>
              </a:rPr>
              <a:t>t</a:t>
            </a:r>
            <a:r>
              <a:rPr lang="zh-CN" altLang="zh-CN" sz="1400" kern="1200" dirty="0">
                <a:solidFill>
                  <a:schemeClr val="tx1"/>
                </a:solidFill>
                <a:effectLst/>
                <a:latin typeface="+mn-lt"/>
                <a:ea typeface="+mn-ea"/>
                <a:cs typeface="+mn-cs"/>
              </a:rPr>
              <a:t>时，模型从损失函数中删除这个例子，只训练这个</a:t>
            </a:r>
            <a:r>
              <a:rPr lang="en-US" altLang="zh-CN" sz="1400" kern="1200" dirty="0">
                <a:solidFill>
                  <a:schemeClr val="tx1"/>
                </a:solidFill>
                <a:effectLst/>
                <a:latin typeface="+mn-lt"/>
                <a:ea typeface="+mn-ea"/>
                <a:cs typeface="+mn-cs"/>
              </a:rPr>
              <a:t>minibatch</a:t>
            </a:r>
            <a:r>
              <a:rPr lang="zh-CN" altLang="zh-CN" sz="1400" kern="1200" dirty="0">
                <a:solidFill>
                  <a:schemeClr val="tx1"/>
                </a:solidFill>
                <a:effectLst/>
                <a:latin typeface="+mn-lt"/>
                <a:ea typeface="+mn-ea"/>
                <a:cs typeface="+mn-cs"/>
              </a:rPr>
              <a:t>下其他标记的例子。</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800" kern="1200" dirty="0">
              <a:solidFill>
                <a:schemeClr val="tx1"/>
              </a:solidFill>
              <a:effectLst/>
              <a:latin typeface="+mn-lt"/>
              <a:ea typeface="+mn-ea"/>
              <a:cs typeface="+mn-cs"/>
            </a:endParaRPr>
          </a:p>
        </p:txBody>
      </p:sp>
      <p:sp>
        <p:nvSpPr>
          <p:cNvPr id="5" name="文本框 4">
            <a:extLst>
              <a:ext uri="{FF2B5EF4-FFF2-40B4-BE49-F238E27FC236}">
                <a16:creationId xmlns:a16="http://schemas.microsoft.com/office/drawing/2014/main" id="{2DF39E22-2B5B-47CC-A1EE-02C34B13DDCF}"/>
              </a:ext>
            </a:extLst>
          </p:cNvPr>
          <p:cNvSpPr txBox="1"/>
          <p:nvPr/>
        </p:nvSpPr>
        <p:spPr>
          <a:xfrm>
            <a:off x="151952" y="239934"/>
            <a:ext cx="9533744" cy="571631"/>
          </a:xfrm>
          <a:prstGeom prst="rect">
            <a:avLst/>
          </a:prstGeom>
          <a:noFill/>
        </p:spPr>
        <p:txBody>
          <a:bodyPr wrap="square">
            <a:spAutoFit/>
          </a:bodyPr>
          <a:lstStyle/>
          <a:p>
            <a:pPr>
              <a:lnSpc>
                <a:spcPct val="150000"/>
              </a:lnSpc>
            </a:pPr>
            <a:r>
              <a:rPr lang="en-US" altLang="zh-CN" sz="2400" b="1" dirty="0"/>
              <a:t>2019 Unsupervised Data Augmentation</a:t>
            </a:r>
          </a:p>
        </p:txBody>
      </p:sp>
      <p:pic>
        <p:nvPicPr>
          <p:cNvPr id="7" name="图片 6">
            <a:extLst>
              <a:ext uri="{FF2B5EF4-FFF2-40B4-BE49-F238E27FC236}">
                <a16:creationId xmlns:a16="http://schemas.microsoft.com/office/drawing/2014/main" id="{21A12EC9-958A-4883-B063-4EE24F6C85A6}"/>
              </a:ext>
            </a:extLst>
          </p:cNvPr>
          <p:cNvPicPr>
            <a:picLocks noChangeAspect="1"/>
          </p:cNvPicPr>
          <p:nvPr/>
        </p:nvPicPr>
        <p:blipFill>
          <a:blip r:embed="rId3"/>
          <a:stretch>
            <a:fillRect/>
          </a:stretch>
        </p:blipFill>
        <p:spPr>
          <a:xfrm>
            <a:off x="8403974" y="3700533"/>
            <a:ext cx="2863389" cy="1165450"/>
          </a:xfrm>
          <a:prstGeom prst="rect">
            <a:avLst/>
          </a:prstGeom>
        </p:spPr>
      </p:pic>
    </p:spTree>
    <p:extLst>
      <p:ext uri="{BB962C8B-B14F-4D97-AF65-F5344CB8AC3E}">
        <p14:creationId xmlns:p14="http://schemas.microsoft.com/office/powerpoint/2010/main" val="135851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E4BDAD-917D-4218-BAAE-6554C2F0F124}"/>
              </a:ext>
            </a:extLst>
          </p:cNvPr>
          <p:cNvSpPr txBox="1"/>
          <p:nvPr/>
        </p:nvSpPr>
        <p:spPr>
          <a:xfrm>
            <a:off x="978408" y="1385535"/>
            <a:ext cx="5483352" cy="3827715"/>
          </a:xfrm>
          <a:prstGeom prst="rect">
            <a:avLst/>
          </a:prstGeom>
          <a:noFill/>
        </p:spPr>
        <p:txBody>
          <a:bodyPr wrap="square">
            <a:spAutoFit/>
          </a:bodyPr>
          <a:lstStyle/>
          <a:p>
            <a:pPr>
              <a:lnSpc>
                <a:spcPct val="150000"/>
              </a:lnSpc>
            </a:pPr>
            <a:r>
              <a:rPr lang="en-US" altLang="zh-CN" sz="2000" b="1" dirty="0" err="1">
                <a:solidFill>
                  <a:srgbClr val="24569D"/>
                </a:solidFill>
              </a:rPr>
              <a:t>RandAugment</a:t>
            </a:r>
            <a:r>
              <a:rPr lang="en-US" altLang="zh-CN" sz="2000" b="1" dirty="0">
                <a:solidFill>
                  <a:srgbClr val="24569D"/>
                </a:solidFill>
              </a:rPr>
              <a:t> </a:t>
            </a:r>
            <a:r>
              <a:rPr lang="zh-CN" altLang="en-US" sz="2000" b="1" dirty="0">
                <a:solidFill>
                  <a:srgbClr val="24569D"/>
                </a:solidFill>
              </a:rPr>
              <a:t>（</a:t>
            </a:r>
            <a:r>
              <a:rPr lang="en-US" altLang="zh-CN" sz="2000" b="1" dirty="0">
                <a:solidFill>
                  <a:srgbClr val="24569D"/>
                </a:solidFill>
              </a:rPr>
              <a:t>UDA)</a:t>
            </a:r>
          </a:p>
          <a:p>
            <a:pPr marL="285750" indent="-285750">
              <a:lnSpc>
                <a:spcPct val="150000"/>
              </a:lnSpc>
              <a:buFont typeface="Wingdings" panose="05000000000000000000" pitchFamily="2" charset="2"/>
              <a:buChar char="l"/>
            </a:pPr>
            <a:r>
              <a:rPr lang="zh-CN" altLang="en-US" dirty="0"/>
              <a:t>给定变换的</a:t>
            </a:r>
            <a:r>
              <a:rPr lang="zh-CN" altLang="en-US" b="1" dirty="0">
                <a:solidFill>
                  <a:schemeClr val="accent1">
                    <a:lumMod val="75000"/>
                  </a:schemeClr>
                </a:solidFill>
              </a:rPr>
              <a:t>集合</a:t>
            </a:r>
            <a:r>
              <a:rPr lang="zh-CN" altLang="en-US" dirty="0"/>
              <a:t>（颜色反转、翻译、对比调整等），随机选择集合中的变换；</a:t>
            </a:r>
            <a:endParaRPr lang="en-US" altLang="zh-CN" dirty="0"/>
          </a:p>
          <a:p>
            <a:pPr marL="285750" indent="-285750">
              <a:lnSpc>
                <a:spcPct val="150000"/>
              </a:lnSpc>
              <a:buFont typeface="Wingdings" panose="05000000000000000000" pitchFamily="2" charset="2"/>
              <a:buChar char="l"/>
            </a:pPr>
            <a:r>
              <a:rPr lang="zh-CN" altLang="en-US" dirty="0"/>
              <a:t>为了控制所有变化的程度，需要设定一个</a:t>
            </a:r>
            <a:r>
              <a:rPr lang="zh-CN" altLang="en-US" b="1" dirty="0">
                <a:solidFill>
                  <a:schemeClr val="accent1">
                    <a:lumMod val="75000"/>
                  </a:schemeClr>
                </a:solidFill>
              </a:rPr>
              <a:t>全局参数</a:t>
            </a:r>
            <a:r>
              <a:rPr lang="zh-CN" altLang="en-US" dirty="0"/>
              <a:t>来控制，这个参数通过在验证集上使用网格搜索来确定；</a:t>
            </a:r>
            <a:endParaRPr lang="en-US" altLang="zh-CN" dirty="0"/>
          </a:p>
          <a:p>
            <a:pPr marL="285750" indent="-285750">
              <a:lnSpc>
                <a:spcPct val="150000"/>
              </a:lnSpc>
              <a:buFont typeface="Wingdings" panose="05000000000000000000" pitchFamily="2" charset="2"/>
              <a:buChar char="l"/>
            </a:pPr>
            <a:r>
              <a:rPr lang="zh-CN" altLang="en-US" dirty="0"/>
              <a:t>在实验中发现，在每个训练来回，从预定义的范围内</a:t>
            </a:r>
            <a:r>
              <a:rPr lang="zh-CN" altLang="en-US" b="1" dirty="0">
                <a:solidFill>
                  <a:schemeClr val="accent1">
                    <a:lumMod val="75000"/>
                  </a:schemeClr>
                </a:solidFill>
              </a:rPr>
              <a:t>随机取样</a:t>
            </a:r>
            <a:r>
              <a:rPr lang="zh-CN" altLang="en-US" dirty="0"/>
              <a:t>这个参数，比设置固定的全局值要更有效。</a:t>
            </a:r>
            <a:endParaRPr lang="en-US" altLang="zh-CN" dirty="0"/>
          </a:p>
        </p:txBody>
      </p:sp>
      <p:pic>
        <p:nvPicPr>
          <p:cNvPr id="5" name="图片 4">
            <a:extLst>
              <a:ext uri="{FF2B5EF4-FFF2-40B4-BE49-F238E27FC236}">
                <a16:creationId xmlns:a16="http://schemas.microsoft.com/office/drawing/2014/main" id="{529FE7C7-F066-4FD1-9829-85040AD86500}"/>
              </a:ext>
            </a:extLst>
          </p:cNvPr>
          <p:cNvPicPr>
            <a:picLocks noChangeAspect="1"/>
          </p:cNvPicPr>
          <p:nvPr/>
        </p:nvPicPr>
        <p:blipFill>
          <a:blip r:embed="rId2"/>
          <a:stretch>
            <a:fillRect/>
          </a:stretch>
        </p:blipFill>
        <p:spPr>
          <a:xfrm>
            <a:off x="6873240" y="1385535"/>
            <a:ext cx="4487045" cy="3450635"/>
          </a:xfrm>
          <a:prstGeom prst="rect">
            <a:avLst/>
          </a:prstGeom>
        </p:spPr>
      </p:pic>
      <p:sp>
        <p:nvSpPr>
          <p:cNvPr id="2" name="文本框 1">
            <a:extLst>
              <a:ext uri="{FF2B5EF4-FFF2-40B4-BE49-F238E27FC236}">
                <a16:creationId xmlns:a16="http://schemas.microsoft.com/office/drawing/2014/main" id="{8095F15E-3D53-4920-B89F-A4DD00672951}"/>
              </a:ext>
            </a:extLst>
          </p:cNvPr>
          <p:cNvSpPr txBox="1"/>
          <p:nvPr/>
        </p:nvSpPr>
        <p:spPr>
          <a:xfrm>
            <a:off x="151952" y="239934"/>
            <a:ext cx="9533744" cy="571631"/>
          </a:xfrm>
          <a:prstGeom prst="rect">
            <a:avLst/>
          </a:prstGeom>
          <a:noFill/>
        </p:spPr>
        <p:txBody>
          <a:bodyPr wrap="square">
            <a:spAutoFit/>
          </a:bodyPr>
          <a:lstStyle/>
          <a:p>
            <a:pPr>
              <a:lnSpc>
                <a:spcPct val="150000"/>
              </a:lnSpc>
            </a:pPr>
            <a:r>
              <a:rPr lang="en-US" altLang="zh-CN" sz="2400" b="1" dirty="0"/>
              <a:t>2019 Unsupervised Data Augmentation</a:t>
            </a:r>
          </a:p>
        </p:txBody>
      </p:sp>
    </p:spTree>
    <p:extLst>
      <p:ext uri="{BB962C8B-B14F-4D97-AF65-F5344CB8AC3E}">
        <p14:creationId xmlns:p14="http://schemas.microsoft.com/office/powerpoint/2010/main" val="1756325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46693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600" dirty="0">
                <a:solidFill>
                  <a:srgbClr val="545454"/>
                </a:solidFill>
                <a:latin typeface="汉仪中黑简" panose="02010609000101010101" pitchFamily="49" charset="-122"/>
                <a:ea typeface="汉仪中黑简" panose="02010609000101010101" pitchFamily="49" charset="-122"/>
              </a:rPr>
              <a:t>目录</a:t>
            </a:r>
          </a:p>
        </p:txBody>
      </p:sp>
      <p:cxnSp>
        <p:nvCxnSpPr>
          <p:cNvPr id="6" name="直接连接符 5"/>
          <p:cNvCxnSpPr/>
          <p:nvPr/>
        </p:nvCxnSpPr>
        <p:spPr>
          <a:xfrm>
            <a:off x="4196555" y="1113264"/>
            <a:ext cx="3798891" cy="0"/>
          </a:xfrm>
          <a:prstGeom prst="line">
            <a:avLst/>
          </a:prstGeom>
          <a:ln w="44450">
            <a:solidFill>
              <a:srgbClr val="2456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32952" y="2433694"/>
            <a:ext cx="2668890" cy="2508818"/>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01842" y="2433694"/>
            <a:ext cx="2668890" cy="2508818"/>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7270732" y="2433694"/>
            <a:ext cx="2668890" cy="2508818"/>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PA_椭圆 15"/>
          <p:cNvSpPr/>
          <p:nvPr>
            <p:custDataLst>
              <p:tags r:id="rId1"/>
            </p:custDataLst>
          </p:nvPr>
        </p:nvSpPr>
        <p:spPr>
          <a:xfrm>
            <a:off x="1209789"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01</a:t>
            </a:r>
            <a:endParaRPr lang="zh-CN" altLang="en-US" sz="4800" dirty="0">
              <a:solidFill>
                <a:schemeClr val="tx1">
                  <a:lumMod val="65000"/>
                  <a:lumOff val="35000"/>
                </a:schemeClr>
              </a:solidFill>
              <a:latin typeface="+mj-ea"/>
              <a:ea typeface="+mj-ea"/>
            </a:endParaRPr>
          </a:p>
        </p:txBody>
      </p:sp>
      <p:sp>
        <p:nvSpPr>
          <p:cNvPr id="17" name="PA_椭圆 16"/>
          <p:cNvSpPr/>
          <p:nvPr>
            <p:custDataLst>
              <p:tags r:id="rId2"/>
            </p:custDataLst>
          </p:nvPr>
        </p:nvSpPr>
        <p:spPr>
          <a:xfrm>
            <a:off x="3878679" y="1710531"/>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02</a:t>
            </a:r>
            <a:endParaRPr lang="zh-CN" altLang="en-US" sz="4800" dirty="0">
              <a:solidFill>
                <a:schemeClr val="tx1">
                  <a:lumMod val="65000"/>
                  <a:lumOff val="35000"/>
                </a:schemeClr>
              </a:solidFill>
              <a:latin typeface="+mj-ea"/>
              <a:ea typeface="+mj-ea"/>
            </a:endParaRPr>
          </a:p>
        </p:txBody>
      </p:sp>
      <p:sp>
        <p:nvSpPr>
          <p:cNvPr id="18" name="PA_椭圆 17"/>
          <p:cNvSpPr/>
          <p:nvPr>
            <p:custDataLst>
              <p:tags r:id="rId3"/>
            </p:custDataLst>
          </p:nvPr>
        </p:nvSpPr>
        <p:spPr>
          <a:xfrm>
            <a:off x="6547569"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03</a:t>
            </a:r>
            <a:endParaRPr lang="zh-CN" altLang="en-US" sz="4800" dirty="0">
              <a:solidFill>
                <a:schemeClr val="tx1">
                  <a:lumMod val="65000"/>
                  <a:lumOff val="35000"/>
                </a:schemeClr>
              </a:solidFill>
              <a:latin typeface="+mj-ea"/>
              <a:ea typeface="+mj-ea"/>
            </a:endParaRPr>
          </a:p>
        </p:txBody>
      </p:sp>
      <p:sp>
        <p:nvSpPr>
          <p:cNvPr id="19" name="PA_椭圆 18"/>
          <p:cNvSpPr/>
          <p:nvPr>
            <p:custDataLst>
              <p:tags r:id="rId4"/>
            </p:custDataLst>
          </p:nvPr>
        </p:nvSpPr>
        <p:spPr>
          <a:xfrm>
            <a:off x="9216459" y="1710531"/>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latin typeface="+mj-ea"/>
                <a:ea typeface="+mj-ea"/>
              </a:rPr>
              <a:t>04</a:t>
            </a:r>
            <a:endParaRPr lang="zh-CN" altLang="en-US" sz="4800" dirty="0">
              <a:solidFill>
                <a:schemeClr val="tx1">
                  <a:lumMod val="65000"/>
                  <a:lumOff val="35000"/>
                </a:schemeClr>
              </a:solidFill>
              <a:latin typeface="+mj-ea"/>
              <a:ea typeface="+mj-ea"/>
            </a:endParaRPr>
          </a:p>
        </p:txBody>
      </p:sp>
      <p:sp>
        <p:nvSpPr>
          <p:cNvPr id="24" name="PA_文本框 23"/>
          <p:cNvSpPr txBox="1"/>
          <p:nvPr>
            <p:custDataLst>
              <p:tags r:id="rId5"/>
            </p:custDataLst>
          </p:nvPr>
        </p:nvSpPr>
        <p:spPr>
          <a:xfrm>
            <a:off x="1209789" y="5868873"/>
            <a:ext cx="1415772" cy="461665"/>
          </a:xfrm>
          <a:prstGeom prst="rect">
            <a:avLst/>
          </a:prstGeom>
          <a:noFill/>
        </p:spPr>
        <p:txBody>
          <a:bodyPr wrap="none" rtlCol="0">
            <a:spAutoFit/>
          </a:bodyPr>
          <a:lstStyle/>
          <a:p>
            <a:r>
              <a:rPr lang="zh-CN" altLang="en-US" sz="2400" b="1" dirty="0">
                <a:solidFill>
                  <a:srgbClr val="24569D"/>
                </a:solidFill>
              </a:rPr>
              <a:t>文本增强</a:t>
            </a:r>
          </a:p>
        </p:txBody>
      </p:sp>
      <p:sp>
        <p:nvSpPr>
          <p:cNvPr id="28" name="PA_文本框 27"/>
          <p:cNvSpPr txBox="1"/>
          <p:nvPr>
            <p:custDataLst>
              <p:tags r:id="rId6"/>
            </p:custDataLst>
          </p:nvPr>
        </p:nvSpPr>
        <p:spPr>
          <a:xfrm>
            <a:off x="6096000" y="5853313"/>
            <a:ext cx="3258886" cy="461665"/>
          </a:xfrm>
          <a:prstGeom prst="rect">
            <a:avLst/>
          </a:prstGeom>
          <a:noFill/>
        </p:spPr>
        <p:txBody>
          <a:bodyPr wrap="square" rtlCol="0">
            <a:spAutoFit/>
          </a:bodyPr>
          <a:lstStyle/>
          <a:p>
            <a:r>
              <a:rPr lang="zh-CN" altLang="en-US" sz="2400" b="1" dirty="0">
                <a:solidFill>
                  <a:srgbClr val="24569D"/>
                </a:solidFill>
              </a:rPr>
              <a:t> </a:t>
            </a:r>
            <a:r>
              <a:rPr lang="en-US" altLang="zh-CN" sz="2400" b="1" dirty="0" err="1">
                <a:solidFill>
                  <a:srgbClr val="24569D"/>
                </a:solidFill>
              </a:rPr>
              <a:t>UDA&amp;FixMatch</a:t>
            </a:r>
            <a:endParaRPr lang="zh-CN" altLang="en-US" sz="2400" b="1" dirty="0">
              <a:solidFill>
                <a:srgbClr val="24569D"/>
              </a:solidFill>
            </a:endParaRPr>
          </a:p>
        </p:txBody>
      </p:sp>
      <p:sp>
        <p:nvSpPr>
          <p:cNvPr id="29" name="PA_文本框 28"/>
          <p:cNvSpPr txBox="1"/>
          <p:nvPr>
            <p:custDataLst>
              <p:tags r:id="rId7"/>
            </p:custDataLst>
          </p:nvPr>
        </p:nvSpPr>
        <p:spPr>
          <a:xfrm>
            <a:off x="3893956" y="3352301"/>
            <a:ext cx="1829347" cy="461665"/>
          </a:xfrm>
          <a:prstGeom prst="rect">
            <a:avLst/>
          </a:prstGeom>
          <a:noFill/>
        </p:spPr>
        <p:txBody>
          <a:bodyPr wrap="none" rtlCol="0">
            <a:spAutoFit/>
          </a:bodyPr>
          <a:lstStyle/>
          <a:p>
            <a:r>
              <a:rPr lang="zh-CN" altLang="en-US" sz="2400" b="1" dirty="0">
                <a:solidFill>
                  <a:srgbClr val="24569D"/>
                </a:solidFill>
              </a:rPr>
              <a:t> 半监督学习</a:t>
            </a:r>
          </a:p>
        </p:txBody>
      </p:sp>
      <p:sp>
        <p:nvSpPr>
          <p:cNvPr id="30" name="PA_文本框 29"/>
          <p:cNvSpPr txBox="1"/>
          <p:nvPr>
            <p:custDataLst>
              <p:tags r:id="rId8"/>
            </p:custDataLst>
          </p:nvPr>
        </p:nvSpPr>
        <p:spPr>
          <a:xfrm>
            <a:off x="9231736" y="3352301"/>
            <a:ext cx="800219" cy="461665"/>
          </a:xfrm>
          <a:prstGeom prst="rect">
            <a:avLst/>
          </a:prstGeom>
          <a:noFill/>
        </p:spPr>
        <p:txBody>
          <a:bodyPr wrap="none" rtlCol="0">
            <a:spAutoFit/>
          </a:bodyPr>
          <a:lstStyle/>
          <a:p>
            <a:r>
              <a:rPr lang="zh-CN" altLang="en-US" sz="2400" b="1" dirty="0">
                <a:solidFill>
                  <a:srgbClr val="24569D"/>
                </a:solidFill>
              </a:rPr>
              <a:t>展望</a:t>
            </a:r>
          </a:p>
        </p:txBody>
      </p:sp>
      <p:sp>
        <p:nvSpPr>
          <p:cNvPr id="2" name="灯片编号占位符 1">
            <a:extLst>
              <a:ext uri="{FF2B5EF4-FFF2-40B4-BE49-F238E27FC236}">
                <a16:creationId xmlns:a16="http://schemas.microsoft.com/office/drawing/2014/main" id="{FF74CB84-9807-485D-B4E9-B5BE9C703C75}"/>
              </a:ext>
            </a:extLst>
          </p:cNvPr>
          <p:cNvSpPr>
            <a:spLocks noGrp="1"/>
          </p:cNvSpPr>
          <p:nvPr>
            <p:ph type="sldNum" sz="quarter" idx="12"/>
          </p:nvPr>
        </p:nvSpPr>
        <p:spPr/>
        <p:txBody>
          <a:bodyPr/>
          <a:lstStyle/>
          <a:p>
            <a:fld id="{B37D35F1-C8A2-4A57-8FB7-EAFE3FD7B391}" type="slidenum">
              <a:rPr lang="zh-CN" altLang="en-US" smtClean="0"/>
              <a:t>2</a:t>
            </a:fld>
            <a:endParaRPr lang="zh-CN" altLang="en-US"/>
          </a:p>
        </p:txBody>
      </p:sp>
      <p:sp>
        <p:nvSpPr>
          <p:cNvPr id="3" name="页脚占位符 2">
            <a:extLst>
              <a:ext uri="{FF2B5EF4-FFF2-40B4-BE49-F238E27FC236}">
                <a16:creationId xmlns:a16="http://schemas.microsoft.com/office/drawing/2014/main" id="{CD8509AF-13F9-4E59-B442-1FA92BE421C9}"/>
              </a:ext>
            </a:extLst>
          </p:cNvPr>
          <p:cNvSpPr>
            <a:spLocks noGrp="1"/>
          </p:cNvSpPr>
          <p:nvPr>
            <p:ph type="ftr" sz="quarter" idx="1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571631"/>
          </a:xfrm>
          <a:prstGeom prst="rect">
            <a:avLst/>
          </a:prstGeom>
          <a:noFill/>
        </p:spPr>
        <p:txBody>
          <a:bodyPr wrap="square">
            <a:spAutoFit/>
          </a:bodyPr>
          <a:lstStyle/>
          <a:p>
            <a:pPr>
              <a:lnSpc>
                <a:spcPct val="150000"/>
              </a:lnSpc>
            </a:pPr>
            <a:r>
              <a:rPr lang="en-US" altLang="zh-CN" sz="2400" b="1" dirty="0"/>
              <a:t>2019 Unsupervised Data Augmentation</a:t>
            </a:r>
          </a:p>
        </p:txBody>
      </p:sp>
      <p:sp>
        <p:nvSpPr>
          <p:cNvPr id="22" name="文本框 21">
            <a:extLst>
              <a:ext uri="{FF2B5EF4-FFF2-40B4-BE49-F238E27FC236}">
                <a16:creationId xmlns:a16="http://schemas.microsoft.com/office/drawing/2014/main" id="{454A4CE5-B7C3-4FF1-939B-F8924EA52F53}"/>
              </a:ext>
            </a:extLst>
          </p:cNvPr>
          <p:cNvSpPr txBox="1"/>
          <p:nvPr/>
        </p:nvSpPr>
        <p:spPr>
          <a:xfrm>
            <a:off x="2325828" y="4594469"/>
            <a:ext cx="7297855" cy="2252283"/>
          </a:xfrm>
          <a:prstGeom prst="rect">
            <a:avLst/>
          </a:prstGeom>
          <a:noFill/>
        </p:spPr>
        <p:txBody>
          <a:bodyPr wrap="square" rtlCol="0">
            <a:spAutoFit/>
          </a:bodyPr>
          <a:lstStyle/>
          <a:p>
            <a:pPr>
              <a:lnSpc>
                <a:spcPct val="150000"/>
              </a:lnSpc>
            </a:pPr>
            <a:r>
              <a:rPr lang="zh-CN" altLang="en-US" sz="2400" b="1" dirty="0">
                <a:solidFill>
                  <a:srgbClr val="24569D"/>
                </a:solidFill>
              </a:rPr>
              <a:t>在少样本场景下：</a:t>
            </a:r>
            <a:endParaRPr lang="en-US" altLang="zh-CN" sz="2400" b="1" dirty="0">
              <a:solidFill>
                <a:srgbClr val="24569D"/>
              </a:solidFill>
            </a:endParaRPr>
          </a:p>
          <a:p>
            <a:pPr>
              <a:lnSpc>
                <a:spcPct val="150000"/>
              </a:lnSpc>
            </a:pPr>
            <a:r>
              <a:rPr lang="en-US" altLang="zh-CN" dirty="0"/>
              <a:t>1. UDA</a:t>
            </a:r>
            <a:r>
              <a:rPr lang="zh-CN" altLang="en-US" dirty="0"/>
              <a:t>相较于同等监督学习模型，性能明显提升；</a:t>
            </a:r>
            <a:endParaRPr lang="en-US" altLang="zh-CN" dirty="0"/>
          </a:p>
          <a:p>
            <a:pPr>
              <a:lnSpc>
                <a:spcPct val="150000"/>
              </a:lnSpc>
            </a:pPr>
            <a:r>
              <a:rPr lang="en-US" altLang="zh-CN" dirty="0"/>
              <a:t>2. UDA</a:t>
            </a:r>
            <a:r>
              <a:rPr lang="zh-CN" altLang="en-US" dirty="0"/>
              <a:t>能够逼近充分样本下的监督学习模型性能；</a:t>
            </a:r>
            <a:endParaRPr lang="en-US" altLang="zh-CN" dirty="0"/>
          </a:p>
          <a:p>
            <a:pPr>
              <a:lnSpc>
                <a:spcPct val="150000"/>
              </a:lnSpc>
            </a:pPr>
            <a:r>
              <a:rPr lang="en-US" altLang="zh-CN" dirty="0"/>
              <a:t>3. UDA</a:t>
            </a:r>
            <a:r>
              <a:rPr lang="zh-CN" altLang="en-US" dirty="0"/>
              <a:t>兼容了迁移学习框架，进一步</a:t>
            </a:r>
            <a:r>
              <a:rPr lang="en-US" altLang="zh-CN" dirty="0"/>
              <a:t>domain</a:t>
            </a:r>
            <a:r>
              <a:rPr lang="zh-CN" altLang="en-US" dirty="0"/>
              <a:t>预训练后，性能更佳。</a:t>
            </a:r>
          </a:p>
          <a:p>
            <a:pPr>
              <a:lnSpc>
                <a:spcPct val="150000"/>
              </a:lnSpc>
            </a:pPr>
            <a:endParaRPr lang="zh-CN" altLang="en-US" dirty="0"/>
          </a:p>
        </p:txBody>
      </p:sp>
      <p:pic>
        <p:nvPicPr>
          <p:cNvPr id="19" name="图片 18">
            <a:extLst>
              <a:ext uri="{FF2B5EF4-FFF2-40B4-BE49-F238E27FC236}">
                <a16:creationId xmlns:a16="http://schemas.microsoft.com/office/drawing/2014/main" id="{01AB67ED-5F23-4B7B-8175-304EED74EA34}"/>
              </a:ext>
            </a:extLst>
          </p:cNvPr>
          <p:cNvPicPr>
            <a:picLocks noChangeAspect="1"/>
          </p:cNvPicPr>
          <p:nvPr/>
        </p:nvPicPr>
        <p:blipFill>
          <a:blip r:embed="rId3"/>
          <a:stretch>
            <a:fillRect/>
          </a:stretch>
        </p:blipFill>
        <p:spPr>
          <a:xfrm>
            <a:off x="2325829" y="1024537"/>
            <a:ext cx="6671310" cy="3569932"/>
          </a:xfrm>
          <a:prstGeom prst="rect">
            <a:avLst/>
          </a:prstGeom>
        </p:spPr>
      </p:pic>
      <p:sp>
        <p:nvSpPr>
          <p:cNvPr id="2" name="矩形 1">
            <a:extLst>
              <a:ext uri="{FF2B5EF4-FFF2-40B4-BE49-F238E27FC236}">
                <a16:creationId xmlns:a16="http://schemas.microsoft.com/office/drawing/2014/main" id="{28EC4455-D45F-465C-AE17-074DB5CAD9AE}"/>
              </a:ext>
            </a:extLst>
          </p:cNvPr>
          <p:cNvSpPr/>
          <p:nvPr/>
        </p:nvSpPr>
        <p:spPr>
          <a:xfrm>
            <a:off x="4312509" y="1458098"/>
            <a:ext cx="506626" cy="3027405"/>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745CF8-77CD-455D-BE91-063240772F84}"/>
              </a:ext>
            </a:extLst>
          </p:cNvPr>
          <p:cNvSpPr/>
          <p:nvPr/>
        </p:nvSpPr>
        <p:spPr>
          <a:xfrm>
            <a:off x="4263741" y="2922372"/>
            <a:ext cx="4411361" cy="35217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CFC60F1-182D-4DA9-876B-C6B4717F7D15}"/>
              </a:ext>
            </a:extLst>
          </p:cNvPr>
          <p:cNvSpPr/>
          <p:nvPr/>
        </p:nvSpPr>
        <p:spPr>
          <a:xfrm>
            <a:off x="4277528" y="3722220"/>
            <a:ext cx="1383956" cy="778476"/>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4BCC9F0-8DD5-4AFC-BAB2-CD333FA1196F}"/>
              </a:ext>
            </a:extLst>
          </p:cNvPr>
          <p:cNvSpPr/>
          <p:nvPr/>
        </p:nvSpPr>
        <p:spPr>
          <a:xfrm>
            <a:off x="2378835" y="5605670"/>
            <a:ext cx="5320677" cy="43982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6F42011-7070-4070-B7AF-500EF4EE9D30}"/>
              </a:ext>
            </a:extLst>
          </p:cNvPr>
          <p:cNvSpPr/>
          <p:nvPr/>
        </p:nvSpPr>
        <p:spPr>
          <a:xfrm>
            <a:off x="2381274" y="5172376"/>
            <a:ext cx="5212222" cy="4392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731CB8-5F50-4023-AE15-83F28DB7B808}"/>
              </a:ext>
            </a:extLst>
          </p:cNvPr>
          <p:cNvSpPr/>
          <p:nvPr/>
        </p:nvSpPr>
        <p:spPr>
          <a:xfrm>
            <a:off x="2378833" y="6044870"/>
            <a:ext cx="6804923" cy="439200"/>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01575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780E5A-596F-4AC8-89EC-2C94CDA8BAF6}"/>
              </a:ext>
            </a:extLst>
          </p:cNvPr>
          <p:cNvSpPr txBox="1"/>
          <p:nvPr/>
        </p:nvSpPr>
        <p:spPr>
          <a:xfrm>
            <a:off x="89940" y="265359"/>
            <a:ext cx="9533744" cy="571631"/>
          </a:xfrm>
          <a:prstGeom prst="rect">
            <a:avLst/>
          </a:prstGeom>
          <a:noFill/>
        </p:spPr>
        <p:txBody>
          <a:bodyPr wrap="square">
            <a:spAutoFit/>
          </a:bodyPr>
          <a:lstStyle/>
          <a:p>
            <a:pPr>
              <a:lnSpc>
                <a:spcPct val="150000"/>
              </a:lnSpc>
            </a:pPr>
            <a:r>
              <a:rPr lang="en-US" altLang="zh-CN" sz="2400" b="1" dirty="0"/>
              <a:t>2019 Unsupervised Data Augmentation</a:t>
            </a:r>
          </a:p>
        </p:txBody>
      </p:sp>
      <p:sp>
        <p:nvSpPr>
          <p:cNvPr id="22" name="文本框 21">
            <a:extLst>
              <a:ext uri="{FF2B5EF4-FFF2-40B4-BE49-F238E27FC236}">
                <a16:creationId xmlns:a16="http://schemas.microsoft.com/office/drawing/2014/main" id="{454A4CE5-B7C3-4FF1-939B-F8924EA52F53}"/>
              </a:ext>
            </a:extLst>
          </p:cNvPr>
          <p:cNvSpPr txBox="1"/>
          <p:nvPr/>
        </p:nvSpPr>
        <p:spPr>
          <a:xfrm>
            <a:off x="1343486" y="5013408"/>
            <a:ext cx="10104802" cy="585417"/>
          </a:xfrm>
          <a:prstGeom prst="rect">
            <a:avLst/>
          </a:prstGeom>
          <a:noFill/>
        </p:spPr>
        <p:txBody>
          <a:bodyPr wrap="square" rtlCol="0">
            <a:spAutoFit/>
          </a:bodyPr>
          <a:lstStyle/>
          <a:p>
            <a:pPr>
              <a:lnSpc>
                <a:spcPct val="150000"/>
              </a:lnSpc>
            </a:pPr>
            <a:r>
              <a:rPr lang="zh-CN" altLang="en-US" sz="2400" b="0" i="0" dirty="0">
                <a:solidFill>
                  <a:srgbClr val="1A1A1A"/>
                </a:solidFill>
                <a:effectLst/>
                <a:latin typeface="-apple-system"/>
              </a:rPr>
              <a:t>在更多、更充分的标注数据数量下，融合</a:t>
            </a:r>
            <a:r>
              <a:rPr lang="en-US" altLang="zh-CN" sz="2400" b="0" i="0" dirty="0">
                <a:solidFill>
                  <a:srgbClr val="1A1A1A"/>
                </a:solidFill>
                <a:effectLst/>
                <a:latin typeface="-apple-system"/>
              </a:rPr>
              <a:t>UDA</a:t>
            </a:r>
            <a:r>
              <a:rPr lang="zh-CN" altLang="en-US" sz="2400" b="0" i="0" dirty="0">
                <a:solidFill>
                  <a:srgbClr val="1A1A1A"/>
                </a:solidFill>
                <a:effectLst/>
                <a:latin typeface="-apple-system"/>
              </a:rPr>
              <a:t>框架，性能也有一定提升。</a:t>
            </a:r>
            <a:endParaRPr lang="zh-CN" altLang="en-US" dirty="0"/>
          </a:p>
        </p:txBody>
      </p:sp>
      <p:pic>
        <p:nvPicPr>
          <p:cNvPr id="4098" name="Picture 2" descr="preview">
            <a:extLst>
              <a:ext uri="{FF2B5EF4-FFF2-40B4-BE49-F238E27FC236}">
                <a16:creationId xmlns:a16="http://schemas.microsoft.com/office/drawing/2014/main" id="{B0BB74E2-4B43-421D-8C11-D2AA396FD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512" y="1423320"/>
            <a:ext cx="7985760" cy="31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269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835960" y="101309"/>
            <a:ext cx="8693296" cy="662554"/>
          </a:xfrm>
          <a:prstGeom prst="rect">
            <a:avLst/>
          </a:prstGeom>
          <a:noFill/>
        </p:spPr>
        <p:txBody>
          <a:bodyPr wrap="square">
            <a:spAutoFit/>
          </a:bodyPr>
          <a:lstStyle/>
          <a:p>
            <a:pPr algn="l" latinLnBrk="1">
              <a:lnSpc>
                <a:spcPct val="150000"/>
              </a:lnSpc>
            </a:pPr>
            <a:r>
              <a:rPr lang="en-US" altLang="zh-CN" sz="2800" b="1" i="0" dirty="0">
                <a:solidFill>
                  <a:srgbClr val="222226"/>
                </a:solidFill>
                <a:effectLst/>
                <a:latin typeface="Microsoft YaHei" panose="020B0503020204020204" pitchFamily="34" charset="-122"/>
                <a:ea typeface="Microsoft YaHei" panose="020B0503020204020204" pitchFamily="34" charset="-122"/>
              </a:rPr>
              <a:t>2020 </a:t>
            </a:r>
            <a:r>
              <a:rPr lang="en-US" altLang="zh-CN" sz="2800" b="1" i="0" dirty="0" err="1">
                <a:solidFill>
                  <a:srgbClr val="222226"/>
                </a:solidFill>
                <a:effectLst/>
                <a:latin typeface="Microsoft YaHei" panose="020B0503020204020204" pitchFamily="34" charset="-122"/>
                <a:ea typeface="Microsoft YaHei" panose="020B0503020204020204" pitchFamily="34" charset="-122"/>
              </a:rPr>
              <a:t>FixMatch</a:t>
            </a:r>
            <a:endParaRPr lang="en-US" altLang="zh-CN" sz="2800" b="1" i="0" dirty="0">
              <a:solidFill>
                <a:srgbClr val="222226"/>
              </a:solidFill>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1B8F7387-98CE-4F87-937C-A91E4BE8DB21}"/>
              </a:ext>
            </a:extLst>
          </p:cNvPr>
          <p:cNvSpPr txBox="1"/>
          <p:nvPr/>
        </p:nvSpPr>
        <p:spPr>
          <a:xfrm>
            <a:off x="1939281" y="3114689"/>
            <a:ext cx="7797843" cy="3459730"/>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Motivation</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lvl="1">
              <a:lnSpc>
                <a:spcPct val="150000"/>
              </a:lnSpc>
            </a:pPr>
            <a:r>
              <a:rPr lang="zh-CN" altLang="en-US" dirty="0"/>
              <a:t>半监督学习可以有效地利用未标注数据，提升模型表现</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sz="2000" b="1" i="0" dirty="0">
              <a:solidFill>
                <a:srgbClr val="3399EA"/>
              </a:solidFill>
              <a:effectLst/>
              <a:latin typeface="Microsoft YaHei" panose="020B0503020204020204" pitchFamily="34" charset="-122"/>
              <a:ea typeface="Microsoft YaHei" panose="020B0503020204020204" pitchFamily="34" charset="-122"/>
            </a:endParaRPr>
          </a:p>
          <a:p>
            <a:pPr algn="l">
              <a:lnSpc>
                <a:spcPct val="150000"/>
              </a:lnSpc>
              <a:buFont typeface="Arial" panose="020B0604020202020204" pitchFamily="34" charset="0"/>
              <a:buChar char="•"/>
            </a:pPr>
            <a:r>
              <a:rPr lang="en-US" altLang="zh-CN" sz="2000" b="1" i="0" dirty="0">
                <a:solidFill>
                  <a:srgbClr val="3399EA"/>
                </a:solidFill>
                <a:effectLst/>
                <a:latin typeface="Microsoft YaHei" panose="020B0503020204020204" pitchFamily="34" charset="-122"/>
                <a:ea typeface="Microsoft YaHei" panose="020B0503020204020204" pitchFamily="34" charset="-122"/>
              </a:rPr>
              <a:t>Approach</a:t>
            </a:r>
            <a:r>
              <a:rPr lang="zh-CN" altLang="en-US" sz="2000" b="1" i="0" dirty="0">
                <a:solidFill>
                  <a:srgbClr val="3399EA"/>
                </a:solidFill>
                <a:effectLst/>
                <a:latin typeface="Microsoft YaHei" panose="020B0503020204020204" pitchFamily="34" charset="-122"/>
                <a:ea typeface="Microsoft YaHei" panose="020B0503020204020204" pitchFamily="34" charset="-122"/>
              </a:rPr>
              <a:t>：</a:t>
            </a:r>
          </a:p>
          <a:p>
            <a:pPr lvl="1">
              <a:lnSpc>
                <a:spcPct val="150000"/>
              </a:lnSpc>
            </a:pPr>
            <a:r>
              <a:rPr lang="zh-CN" altLang="en-US" dirty="0">
                <a:solidFill>
                  <a:srgbClr val="333333"/>
                </a:solidFill>
                <a:latin typeface="Microsoft YaHei" panose="020B0503020204020204" pitchFamily="34" charset="-122"/>
                <a:ea typeface="Microsoft YaHei" panose="020B0503020204020204" pitchFamily="34" charset="-122"/>
              </a:rPr>
              <a:t>结合了两个常用的半监督学习方式，一致性正则化和伪标签。</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lvl="2">
              <a:lnSpc>
                <a:spcPct val="150000"/>
              </a:lnSpc>
              <a:buFont typeface="Arial" panose="020B0604020202020204" pitchFamily="34" charset="0"/>
              <a:buChar char="•"/>
            </a:pPr>
            <a:r>
              <a:rPr lang="zh-CN" altLang="en-US" dirty="0"/>
              <a:t>使用模型在弱增强的图像上做的预测，生成伪标签</a:t>
            </a:r>
            <a:r>
              <a:rPr lang="en-US" altLang="zh-CN" dirty="0"/>
              <a:t>;</a:t>
            </a:r>
          </a:p>
          <a:p>
            <a:pPr lvl="2">
              <a:lnSpc>
                <a:spcPct val="150000"/>
              </a:lnSpc>
              <a:buFont typeface="Arial" panose="020B0604020202020204" pitchFamily="34" charset="0"/>
              <a:buChar char="•"/>
            </a:pPr>
            <a:r>
              <a:rPr lang="zh-CN" altLang="en-US" dirty="0"/>
              <a:t>伪标签只会在模型产生高置信度的预测时继续保持；</a:t>
            </a:r>
            <a:endParaRPr lang="en-US" altLang="zh-CN" dirty="0"/>
          </a:p>
          <a:p>
            <a:pPr lvl="2">
              <a:lnSpc>
                <a:spcPct val="150000"/>
              </a:lnSpc>
              <a:buFont typeface="Arial" panose="020B0604020202020204" pitchFamily="34" charset="0"/>
              <a:buChar char="•"/>
            </a:pPr>
            <a:r>
              <a:rPr lang="zh-CN" altLang="en-US" dirty="0"/>
              <a:t>输入同一个图像的强增强版本，要预测伪标签。</a:t>
            </a:r>
          </a:p>
          <a:p>
            <a:pPr marL="742950" lvl="1" indent="-285750">
              <a:lnSpc>
                <a:spcPct val="150000"/>
              </a:lnSpc>
              <a:buFont typeface="Arial" panose="020B0604020202020204" pitchFamily="34" charset="0"/>
              <a:buChar char="•"/>
            </a:pP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117F7C3-A1DC-4226-A854-F7D8C25EE77D}"/>
              </a:ext>
            </a:extLst>
          </p:cNvPr>
          <p:cNvPicPr>
            <a:picLocks noChangeAspect="1"/>
          </p:cNvPicPr>
          <p:nvPr/>
        </p:nvPicPr>
        <p:blipFill>
          <a:blip r:embed="rId3"/>
          <a:stretch>
            <a:fillRect/>
          </a:stretch>
        </p:blipFill>
        <p:spPr>
          <a:xfrm>
            <a:off x="2848832" y="1166362"/>
            <a:ext cx="5505763" cy="1948327"/>
          </a:xfrm>
          <a:prstGeom prst="rect">
            <a:avLst/>
          </a:prstGeom>
        </p:spPr>
      </p:pic>
    </p:spTree>
    <p:extLst>
      <p:ext uri="{BB962C8B-B14F-4D97-AF65-F5344CB8AC3E}">
        <p14:creationId xmlns:p14="http://schemas.microsoft.com/office/powerpoint/2010/main" val="188548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897745" y="109597"/>
            <a:ext cx="8693296" cy="662554"/>
          </a:xfrm>
          <a:prstGeom prst="rect">
            <a:avLst/>
          </a:prstGeom>
          <a:noFill/>
        </p:spPr>
        <p:txBody>
          <a:bodyPr wrap="square">
            <a:spAutoFit/>
          </a:bodyPr>
          <a:lstStyle/>
          <a:p>
            <a:pPr algn="l" latinLnBrk="1">
              <a:lnSpc>
                <a:spcPct val="150000"/>
              </a:lnSpc>
            </a:pPr>
            <a:r>
              <a:rPr lang="en-US" altLang="zh-CN" sz="2800" b="1" i="0" dirty="0">
                <a:solidFill>
                  <a:srgbClr val="222226"/>
                </a:solidFill>
                <a:effectLst/>
                <a:latin typeface="Microsoft YaHei" panose="020B0503020204020204" pitchFamily="34" charset="-122"/>
                <a:ea typeface="Microsoft YaHei" panose="020B0503020204020204" pitchFamily="34" charset="-122"/>
              </a:rPr>
              <a:t>2020 </a:t>
            </a:r>
            <a:r>
              <a:rPr lang="en-US" altLang="zh-CN" sz="2800" b="1" i="0" dirty="0" err="1">
                <a:solidFill>
                  <a:srgbClr val="222226"/>
                </a:solidFill>
                <a:effectLst/>
                <a:latin typeface="Microsoft YaHei" panose="020B0503020204020204" pitchFamily="34" charset="-122"/>
                <a:ea typeface="Microsoft YaHei" panose="020B0503020204020204" pitchFamily="34" charset="-122"/>
              </a:rPr>
              <a:t>FixMatch</a:t>
            </a:r>
            <a:endParaRPr lang="en-US" altLang="zh-CN" sz="2800" b="1" i="0" dirty="0">
              <a:solidFill>
                <a:srgbClr val="222226"/>
              </a:solidFill>
              <a:effectLst/>
              <a:latin typeface="Microsoft YaHei" panose="020B0503020204020204" pitchFamily="34" charset="-122"/>
              <a:ea typeface="Microsoft YaHei" panose="020B0503020204020204" pitchFamily="34" charset="-122"/>
            </a:endParaRPr>
          </a:p>
        </p:txBody>
      </p:sp>
      <p:pic>
        <p:nvPicPr>
          <p:cNvPr id="2050" name="Picture 2">
            <a:extLst>
              <a:ext uri="{FF2B5EF4-FFF2-40B4-BE49-F238E27FC236}">
                <a16:creationId xmlns:a16="http://schemas.microsoft.com/office/drawing/2014/main" id="{6264DAAD-DD4A-43C1-A996-4201B163C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40" y="1644616"/>
            <a:ext cx="11296162" cy="2588108"/>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8D356E4A-56BE-44E0-8EA3-D195FCD1D4BD}"/>
              </a:ext>
            </a:extLst>
          </p:cNvPr>
          <p:cNvSpPr txBox="1"/>
          <p:nvPr/>
        </p:nvSpPr>
        <p:spPr>
          <a:xfrm>
            <a:off x="1249017" y="4596492"/>
            <a:ext cx="7868478" cy="369332"/>
          </a:xfrm>
          <a:prstGeom prst="rect">
            <a:avLst/>
          </a:prstGeom>
          <a:noFill/>
        </p:spPr>
        <p:txBody>
          <a:bodyPr wrap="square">
            <a:spAutoFit/>
          </a:bodyPr>
          <a:lstStyle/>
          <a:p>
            <a:r>
              <a:rPr lang="el-GR" altLang="zh-CN" dirty="0"/>
              <a:t>λu =1,η =0.03,β =0.9,τ =0.95, µ=7, B =64, K =22</a:t>
            </a:r>
            <a:endParaRPr lang="zh-CN" altLang="en-US" dirty="0"/>
          </a:p>
        </p:txBody>
      </p:sp>
    </p:spTree>
    <p:extLst>
      <p:ext uri="{BB962C8B-B14F-4D97-AF65-F5344CB8AC3E}">
        <p14:creationId xmlns:p14="http://schemas.microsoft.com/office/powerpoint/2010/main" val="3388605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786D91-C601-4021-B08F-1B6F402D7196}"/>
              </a:ext>
            </a:extLst>
          </p:cNvPr>
          <p:cNvPicPr>
            <a:picLocks noChangeAspect="1"/>
          </p:cNvPicPr>
          <p:nvPr/>
        </p:nvPicPr>
        <p:blipFill>
          <a:blip r:embed="rId2"/>
          <a:stretch>
            <a:fillRect/>
          </a:stretch>
        </p:blipFill>
        <p:spPr>
          <a:xfrm>
            <a:off x="371221" y="1807104"/>
            <a:ext cx="11449557" cy="2698637"/>
          </a:xfrm>
          <a:prstGeom prst="rect">
            <a:avLst/>
          </a:prstGeom>
        </p:spPr>
      </p:pic>
      <p:sp>
        <p:nvSpPr>
          <p:cNvPr id="5" name="文本框 4">
            <a:extLst>
              <a:ext uri="{FF2B5EF4-FFF2-40B4-BE49-F238E27FC236}">
                <a16:creationId xmlns:a16="http://schemas.microsoft.com/office/drawing/2014/main" id="{2294FA42-1610-455E-89A2-1B9FBCB22D5F}"/>
              </a:ext>
            </a:extLst>
          </p:cNvPr>
          <p:cNvSpPr txBox="1"/>
          <p:nvPr/>
        </p:nvSpPr>
        <p:spPr>
          <a:xfrm>
            <a:off x="897745" y="109597"/>
            <a:ext cx="8693296" cy="662554"/>
          </a:xfrm>
          <a:prstGeom prst="rect">
            <a:avLst/>
          </a:prstGeom>
          <a:noFill/>
        </p:spPr>
        <p:txBody>
          <a:bodyPr wrap="square">
            <a:spAutoFit/>
          </a:bodyPr>
          <a:lstStyle/>
          <a:p>
            <a:pPr algn="l" latinLnBrk="1">
              <a:lnSpc>
                <a:spcPct val="150000"/>
              </a:lnSpc>
            </a:pPr>
            <a:r>
              <a:rPr lang="en-US" altLang="zh-CN" sz="2800" b="1" i="0" dirty="0">
                <a:solidFill>
                  <a:srgbClr val="222226"/>
                </a:solidFill>
                <a:effectLst/>
                <a:latin typeface="Microsoft YaHei" panose="020B0503020204020204" pitchFamily="34" charset="-122"/>
                <a:ea typeface="Microsoft YaHei" panose="020B0503020204020204" pitchFamily="34" charset="-122"/>
              </a:rPr>
              <a:t>2020 </a:t>
            </a:r>
            <a:r>
              <a:rPr lang="en-US" altLang="zh-CN" sz="2800" b="1" i="0" dirty="0" err="1">
                <a:solidFill>
                  <a:srgbClr val="222226"/>
                </a:solidFill>
                <a:effectLst/>
                <a:latin typeface="Microsoft YaHei" panose="020B0503020204020204" pitchFamily="34" charset="-122"/>
                <a:ea typeface="Microsoft YaHei" panose="020B0503020204020204" pitchFamily="34" charset="-122"/>
              </a:rPr>
              <a:t>FixMatch</a:t>
            </a:r>
            <a:endParaRPr lang="en-US" altLang="zh-CN" sz="2800" b="1" i="0" dirty="0">
              <a:solidFill>
                <a:srgbClr val="222226"/>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3281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55EE9D-48E2-4E80-BD76-C3B03FB2A830}"/>
              </a:ext>
            </a:extLst>
          </p:cNvPr>
          <p:cNvSpPr txBox="1"/>
          <p:nvPr/>
        </p:nvSpPr>
        <p:spPr>
          <a:xfrm>
            <a:off x="452546" y="165853"/>
            <a:ext cx="1422184" cy="646331"/>
          </a:xfrm>
          <a:prstGeom prst="rect">
            <a:avLst/>
          </a:prstGeom>
          <a:noFill/>
        </p:spPr>
        <p:txBody>
          <a:bodyPr wrap="none" rtlCol="0">
            <a:spAutoFit/>
          </a:bodyPr>
          <a:lstStyle/>
          <a:p>
            <a:r>
              <a:rPr lang="zh-CN" altLang="en-US" sz="3600" b="1" dirty="0">
                <a:solidFill>
                  <a:srgbClr val="24569D"/>
                </a:solidFill>
              </a:rPr>
              <a:t>展  望</a:t>
            </a:r>
          </a:p>
        </p:txBody>
      </p:sp>
      <p:pic>
        <p:nvPicPr>
          <p:cNvPr id="4" name="图片 3">
            <a:extLst>
              <a:ext uri="{FF2B5EF4-FFF2-40B4-BE49-F238E27FC236}">
                <a16:creationId xmlns:a16="http://schemas.microsoft.com/office/drawing/2014/main" id="{16437D2F-960E-4C54-9CFF-60F738447317}"/>
              </a:ext>
            </a:extLst>
          </p:cNvPr>
          <p:cNvPicPr>
            <a:picLocks noChangeAspect="1"/>
          </p:cNvPicPr>
          <p:nvPr/>
        </p:nvPicPr>
        <p:blipFill>
          <a:blip r:embed="rId3"/>
          <a:stretch>
            <a:fillRect/>
          </a:stretch>
        </p:blipFill>
        <p:spPr>
          <a:xfrm>
            <a:off x="2410228" y="1182510"/>
            <a:ext cx="6493540" cy="3044718"/>
          </a:xfrm>
          <a:prstGeom prst="rect">
            <a:avLst/>
          </a:prstGeom>
        </p:spPr>
      </p:pic>
      <p:sp>
        <p:nvSpPr>
          <p:cNvPr id="5" name="椭圆 4">
            <a:extLst>
              <a:ext uri="{FF2B5EF4-FFF2-40B4-BE49-F238E27FC236}">
                <a16:creationId xmlns:a16="http://schemas.microsoft.com/office/drawing/2014/main" id="{F94B3730-689D-4EB3-9CF9-39EE3BCF8A09}"/>
              </a:ext>
            </a:extLst>
          </p:cNvPr>
          <p:cNvSpPr/>
          <p:nvPr/>
        </p:nvSpPr>
        <p:spPr>
          <a:xfrm>
            <a:off x="5496393" y="3747542"/>
            <a:ext cx="599607" cy="47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364F239-925F-4847-9C8F-2E7E831F2F33}"/>
              </a:ext>
            </a:extLst>
          </p:cNvPr>
          <p:cNvSpPr txBox="1"/>
          <p:nvPr/>
        </p:nvSpPr>
        <p:spPr>
          <a:xfrm>
            <a:off x="1523123" y="4313589"/>
            <a:ext cx="9886406" cy="1530547"/>
          </a:xfrm>
          <a:prstGeom prst="rect">
            <a:avLst/>
          </a:prstGeom>
          <a:noFill/>
        </p:spPr>
        <p:txBody>
          <a:bodyPr wrap="square">
            <a:spAutoFit/>
          </a:bodyPr>
          <a:lstStyle/>
          <a:p>
            <a:pPr>
              <a:lnSpc>
                <a:spcPct val="150000"/>
              </a:lnSpc>
            </a:pPr>
            <a:r>
              <a:rPr lang="zh-CN" altLang="en-US" b="1" dirty="0"/>
              <a:t>远程监督（</a:t>
            </a:r>
            <a:r>
              <a:rPr lang="en-US" altLang="zh-CN" b="1" dirty="0"/>
              <a:t>distant supervision</a:t>
            </a:r>
            <a:r>
              <a:rPr lang="zh-CN" altLang="en-US" b="1" dirty="0"/>
              <a:t>） </a:t>
            </a:r>
            <a:r>
              <a:rPr lang="en-US" altLang="zh-CN" b="1" dirty="0"/>
              <a:t>:</a:t>
            </a:r>
          </a:p>
          <a:p>
            <a:pPr>
              <a:lnSpc>
                <a:spcPct val="150000"/>
              </a:lnSpc>
            </a:pPr>
            <a:r>
              <a:rPr lang="zh-CN" altLang="en-US" sz="1400" dirty="0"/>
              <a:t>利用领域相关的大规模无标注数据</a:t>
            </a:r>
            <a:r>
              <a:rPr lang="en-US" altLang="zh-CN" sz="1400" dirty="0"/>
              <a:t>,</a:t>
            </a:r>
            <a:r>
              <a:rPr lang="zh-CN" altLang="en-US" sz="1400" dirty="0"/>
              <a:t>通过引入外部知识库启发式地映射到输入数据，生成了嘈杂标签（</a:t>
            </a:r>
            <a:r>
              <a:rPr lang="en-US" altLang="zh-CN" sz="1400" dirty="0"/>
              <a:t>noisy label</a:t>
            </a:r>
            <a:r>
              <a:rPr lang="zh-CN" altLang="en-US" sz="1400" dirty="0"/>
              <a:t>）</a:t>
            </a:r>
            <a:endParaRPr lang="en-US" altLang="zh-CN" sz="1400" dirty="0"/>
          </a:p>
          <a:p>
            <a:pPr>
              <a:lnSpc>
                <a:spcPct val="150000"/>
              </a:lnSpc>
            </a:pPr>
            <a:r>
              <a:rPr lang="en-US" altLang="zh-CN" b="1" dirty="0"/>
              <a:t>Invariance</a:t>
            </a:r>
            <a:r>
              <a:rPr lang="zh-CN" altLang="en-US" b="1" dirty="0"/>
              <a:t>，数据增强（</a:t>
            </a:r>
            <a:r>
              <a:rPr lang="en-US" altLang="zh-CN" b="1" dirty="0"/>
              <a:t>data augmentation</a:t>
            </a:r>
            <a:r>
              <a:rPr lang="zh-CN" altLang="en-US" b="1" dirty="0"/>
              <a:t>）：</a:t>
            </a:r>
            <a:endParaRPr lang="en-US" altLang="zh-CN" b="1" dirty="0"/>
          </a:p>
          <a:p>
            <a:pPr>
              <a:lnSpc>
                <a:spcPct val="150000"/>
              </a:lnSpc>
            </a:pPr>
            <a:r>
              <a:rPr lang="zh-CN" altLang="en-US" sz="1400" dirty="0"/>
              <a:t>通过弱标注数据的分布不变性，将已标注数据做各种变化，扩宽标注数据分布的覆盖范围</a:t>
            </a:r>
          </a:p>
        </p:txBody>
      </p:sp>
    </p:spTree>
    <p:extLst>
      <p:ext uri="{BB962C8B-B14F-4D97-AF65-F5344CB8AC3E}">
        <p14:creationId xmlns:p14="http://schemas.microsoft.com/office/powerpoint/2010/main" val="29842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2D86377-EA1E-48F4-BA24-DE08ADD71D51}"/>
              </a:ext>
            </a:extLst>
          </p:cNvPr>
          <p:cNvSpPr txBox="1"/>
          <p:nvPr/>
        </p:nvSpPr>
        <p:spPr>
          <a:xfrm>
            <a:off x="958921" y="1591944"/>
            <a:ext cx="6943133" cy="2950551"/>
          </a:xfrm>
          <a:prstGeom prst="rect">
            <a:avLst/>
          </a:prstGeom>
          <a:noFill/>
        </p:spPr>
        <p:txBody>
          <a:bodyPr wrap="square">
            <a:spAutoFit/>
          </a:bodyPr>
          <a:lstStyle/>
          <a:p>
            <a:pPr marL="285750" indent="-285750">
              <a:lnSpc>
                <a:spcPct val="150000"/>
              </a:lnSpc>
              <a:buClr>
                <a:schemeClr val="accent1">
                  <a:lumMod val="50000"/>
                </a:schemeClr>
              </a:buClr>
              <a:buFont typeface="Wingdings" panose="05000000000000000000" pitchFamily="2" charset="2"/>
              <a:buChar char="Ø"/>
            </a:pPr>
            <a:r>
              <a:rPr lang="zh-CN" altLang="en-US" dirty="0"/>
              <a:t>文献[</a:t>
            </a:r>
            <a:r>
              <a:rPr lang="en-US" altLang="zh-CN" dirty="0"/>
              <a:t>7</a:t>
            </a:r>
            <a:r>
              <a:rPr lang="zh-CN" altLang="en-US" dirty="0"/>
              <a:t>] 使用</a:t>
            </a:r>
            <a:r>
              <a:rPr lang="zh-CN" altLang="en-US" dirty="0">
                <a:solidFill>
                  <a:schemeClr val="tx1">
                    <a:lumMod val="95000"/>
                    <a:lumOff val="5000"/>
                  </a:schemeClr>
                </a:solidFill>
              </a:rPr>
              <a:t>强化学习</a:t>
            </a:r>
            <a:r>
              <a:rPr lang="zh-CN" altLang="en-US" dirty="0"/>
              <a:t>识别噪音实例，将正确标记的实例视为标记的数据，</a:t>
            </a:r>
            <a:r>
              <a:rPr lang="zh-CN" altLang="en-US" b="1" dirty="0">
                <a:solidFill>
                  <a:srgbClr val="C00000"/>
                </a:solidFill>
              </a:rPr>
              <a:t>将噪音实例视为未标记的数据</a:t>
            </a:r>
            <a:r>
              <a:rPr lang="zh-CN" altLang="en-US" dirty="0"/>
              <a:t>。不仅减少了错误标记的不良影响，还充分利用了噪音数据上的有效信息。</a:t>
            </a:r>
            <a:endParaRPr lang="en-US" altLang="zh-CN" dirty="0"/>
          </a:p>
          <a:p>
            <a:pPr marL="285750" indent="-285750">
              <a:lnSpc>
                <a:spcPct val="150000"/>
              </a:lnSpc>
              <a:buClr>
                <a:schemeClr val="accent1">
                  <a:lumMod val="50000"/>
                </a:schemeClr>
              </a:buClr>
              <a:buFont typeface="Wingdings" panose="05000000000000000000" pitchFamily="2" charset="2"/>
              <a:buChar char="Ø"/>
            </a:pPr>
            <a:r>
              <a:rPr lang="zh-CN" altLang="en-US" dirty="0"/>
              <a:t>文献[</a:t>
            </a:r>
            <a:r>
              <a:rPr lang="en-US" altLang="zh-CN" dirty="0"/>
              <a:t>8</a:t>
            </a:r>
            <a:r>
              <a:rPr lang="zh-CN" altLang="en-US" dirty="0"/>
              <a:t>] 使用外部的知识库和实体描述信息来识别出错误标注的实例。通过</a:t>
            </a:r>
            <a:r>
              <a:rPr lang="zh-CN" altLang="en-US" dirty="0">
                <a:solidFill>
                  <a:srgbClr val="24569D"/>
                </a:solidFill>
              </a:rPr>
              <a:t>生成对抗网络（GAN）</a:t>
            </a:r>
            <a:r>
              <a:rPr lang="zh-CN" altLang="en-US" dirty="0"/>
              <a:t>框架进一步充分利用未标记的实例</a:t>
            </a:r>
            <a:r>
              <a:rPr lang="en-US" altLang="zh-CN" b="1" dirty="0">
                <a:solidFill>
                  <a:srgbClr val="C00000"/>
                </a:solidFill>
              </a:rPr>
              <a:t>(NA</a:t>
            </a:r>
            <a:r>
              <a:rPr lang="zh-CN" altLang="en-US" b="1" dirty="0">
                <a:solidFill>
                  <a:srgbClr val="C00000"/>
                </a:solidFill>
              </a:rPr>
              <a:t>类别）</a:t>
            </a:r>
            <a:r>
              <a:rPr lang="zh-CN" altLang="en-US" dirty="0"/>
              <a:t>, 生成有效的关系表示。</a:t>
            </a:r>
            <a:endParaRPr lang="en-US" altLang="zh-CN" dirty="0"/>
          </a:p>
          <a:p>
            <a:pPr marL="285750" indent="-285750">
              <a:lnSpc>
                <a:spcPct val="150000"/>
              </a:lnSpc>
              <a:buClr>
                <a:schemeClr val="accent1">
                  <a:lumMod val="50000"/>
                </a:schemeClr>
              </a:buClr>
              <a:buFont typeface="Wingdings" panose="05000000000000000000" pitchFamily="2" charset="2"/>
              <a:buChar char="Ø"/>
            </a:pPr>
            <a:r>
              <a:rPr lang="zh-CN" altLang="en-US" dirty="0"/>
              <a:t>文献[</a:t>
            </a:r>
            <a:r>
              <a:rPr lang="en-US" altLang="zh-CN" dirty="0"/>
              <a:t>9</a:t>
            </a:r>
            <a:r>
              <a:rPr lang="zh-CN" altLang="en-US" dirty="0"/>
              <a:t>] 采用</a:t>
            </a:r>
            <a:r>
              <a:rPr lang="zh-CN" altLang="en-US" dirty="0">
                <a:solidFill>
                  <a:srgbClr val="24569D"/>
                </a:solidFill>
              </a:rPr>
              <a:t>无监督的深度聚类</a:t>
            </a:r>
            <a:r>
              <a:rPr lang="zh-CN" altLang="en-US" dirty="0"/>
              <a:t>为嘈杂的句子生成可靠的标签。</a:t>
            </a:r>
          </a:p>
        </p:txBody>
      </p:sp>
      <p:sp>
        <p:nvSpPr>
          <p:cNvPr id="5" name="文本框 4">
            <a:extLst>
              <a:ext uri="{FF2B5EF4-FFF2-40B4-BE49-F238E27FC236}">
                <a16:creationId xmlns:a16="http://schemas.microsoft.com/office/drawing/2014/main" id="{B132CDA5-3973-4C14-8D64-3595F078805E}"/>
              </a:ext>
            </a:extLst>
          </p:cNvPr>
          <p:cNvSpPr txBox="1"/>
          <p:nvPr/>
        </p:nvSpPr>
        <p:spPr>
          <a:xfrm>
            <a:off x="452546" y="165853"/>
            <a:ext cx="1422184" cy="646331"/>
          </a:xfrm>
          <a:prstGeom prst="rect">
            <a:avLst/>
          </a:prstGeom>
          <a:noFill/>
        </p:spPr>
        <p:txBody>
          <a:bodyPr wrap="none" rtlCol="0">
            <a:spAutoFit/>
          </a:bodyPr>
          <a:lstStyle/>
          <a:p>
            <a:r>
              <a:rPr lang="zh-CN" altLang="en-US" sz="3600" b="1" dirty="0">
                <a:solidFill>
                  <a:srgbClr val="24569D"/>
                </a:solidFill>
              </a:rPr>
              <a:t>展  望</a:t>
            </a:r>
          </a:p>
        </p:txBody>
      </p:sp>
      <p:sp>
        <p:nvSpPr>
          <p:cNvPr id="7" name="文本框 6">
            <a:extLst>
              <a:ext uri="{FF2B5EF4-FFF2-40B4-BE49-F238E27FC236}">
                <a16:creationId xmlns:a16="http://schemas.microsoft.com/office/drawing/2014/main" id="{68AE934E-1F34-4E45-924C-BC51C5CCD976}"/>
              </a:ext>
            </a:extLst>
          </p:cNvPr>
          <p:cNvSpPr txBox="1"/>
          <p:nvPr/>
        </p:nvSpPr>
        <p:spPr>
          <a:xfrm>
            <a:off x="958921" y="6045816"/>
            <a:ext cx="7489043" cy="646331"/>
          </a:xfrm>
          <a:prstGeom prst="rect">
            <a:avLst/>
          </a:prstGeom>
          <a:noFill/>
        </p:spPr>
        <p:txBody>
          <a:bodyPr wrap="square">
            <a:spAutoFit/>
          </a:bodyPr>
          <a:lstStyle/>
          <a:p>
            <a:r>
              <a:rPr lang="en-US" altLang="zh-CN" sz="1200" dirty="0">
                <a:solidFill>
                  <a:schemeClr val="bg1">
                    <a:lumMod val="50000"/>
                  </a:schemeClr>
                </a:solidFill>
              </a:rPr>
              <a:t>[7]Exploiting noisy data in distant supervision relation classification</a:t>
            </a:r>
          </a:p>
          <a:p>
            <a:r>
              <a:rPr lang="en-US" altLang="zh-CN" sz="1200" dirty="0">
                <a:solidFill>
                  <a:schemeClr val="bg1">
                    <a:lumMod val="50000"/>
                  </a:schemeClr>
                </a:solidFill>
              </a:rPr>
              <a:t>[8]Gan driven semi-distant supervision for relation extraction</a:t>
            </a:r>
          </a:p>
          <a:p>
            <a:r>
              <a:rPr lang="en-US" altLang="zh-CN" sz="1200" dirty="0">
                <a:solidFill>
                  <a:schemeClr val="bg1">
                    <a:lumMod val="50000"/>
                  </a:schemeClr>
                </a:solidFill>
              </a:rPr>
              <a:t>[9]Are noisy sentences useless for distant supervised relation extraction</a:t>
            </a:r>
            <a:r>
              <a:rPr lang="zh-CN" altLang="en-US" sz="1200" dirty="0">
                <a:solidFill>
                  <a:schemeClr val="bg1">
                    <a:lumMod val="50000"/>
                  </a:schemeClr>
                </a:solidFill>
              </a:rPr>
              <a:t>？</a:t>
            </a:r>
          </a:p>
        </p:txBody>
      </p:sp>
      <p:sp>
        <p:nvSpPr>
          <p:cNvPr id="8" name="对话气泡: 椭圆形 7">
            <a:extLst>
              <a:ext uri="{FF2B5EF4-FFF2-40B4-BE49-F238E27FC236}">
                <a16:creationId xmlns:a16="http://schemas.microsoft.com/office/drawing/2014/main" id="{CCA1190E-88EA-4DE5-B638-9B8DBB0455E2}"/>
              </a:ext>
            </a:extLst>
          </p:cNvPr>
          <p:cNvSpPr/>
          <p:nvPr/>
        </p:nvSpPr>
        <p:spPr>
          <a:xfrm>
            <a:off x="8570794" y="1729738"/>
            <a:ext cx="2415654" cy="2060812"/>
          </a:xfrm>
          <a:prstGeom prst="wedgeEllipseCallout">
            <a:avLst>
              <a:gd name="adj1" fmla="val -79590"/>
              <a:gd name="adj2" fmla="val -22268"/>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可能会重新引入噪音，需要想方法解决</a:t>
            </a:r>
          </a:p>
        </p:txBody>
      </p:sp>
    </p:spTree>
    <p:extLst>
      <p:ext uri="{BB962C8B-B14F-4D97-AF65-F5344CB8AC3E}">
        <p14:creationId xmlns:p14="http://schemas.microsoft.com/office/powerpoint/2010/main" val="82396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984379-37BB-4BE9-8F60-E4CDFCF4551B}"/>
              </a:ext>
            </a:extLst>
          </p:cNvPr>
          <p:cNvSpPr txBox="1"/>
          <p:nvPr/>
        </p:nvSpPr>
        <p:spPr>
          <a:xfrm>
            <a:off x="452546" y="165853"/>
            <a:ext cx="1422184" cy="646331"/>
          </a:xfrm>
          <a:prstGeom prst="rect">
            <a:avLst/>
          </a:prstGeom>
          <a:noFill/>
        </p:spPr>
        <p:txBody>
          <a:bodyPr wrap="none" rtlCol="0">
            <a:spAutoFit/>
          </a:bodyPr>
          <a:lstStyle/>
          <a:p>
            <a:r>
              <a:rPr lang="zh-CN" altLang="en-US" sz="3600" b="1" dirty="0">
                <a:solidFill>
                  <a:srgbClr val="24569D"/>
                </a:solidFill>
              </a:rPr>
              <a:t>总  结</a:t>
            </a:r>
          </a:p>
        </p:txBody>
      </p:sp>
      <p:sp>
        <p:nvSpPr>
          <p:cNvPr id="3" name="文本框 2">
            <a:extLst>
              <a:ext uri="{FF2B5EF4-FFF2-40B4-BE49-F238E27FC236}">
                <a16:creationId xmlns:a16="http://schemas.microsoft.com/office/drawing/2014/main" id="{0FBA94CA-A394-4F72-B9FF-6ABDE4CFC710}"/>
              </a:ext>
            </a:extLst>
          </p:cNvPr>
          <p:cNvSpPr txBox="1"/>
          <p:nvPr/>
        </p:nvSpPr>
        <p:spPr>
          <a:xfrm>
            <a:off x="1163638" y="1419726"/>
            <a:ext cx="9749004" cy="4197046"/>
          </a:xfrm>
          <a:prstGeom prst="rect">
            <a:avLst/>
          </a:prstGeom>
          <a:noFill/>
        </p:spPr>
        <p:txBody>
          <a:bodyPr wrap="square" rtlCol="0">
            <a:spAutoFit/>
          </a:bodyPr>
          <a:lstStyle/>
          <a:p>
            <a:pPr>
              <a:lnSpc>
                <a:spcPct val="150000"/>
              </a:lnSpc>
            </a:pPr>
            <a:r>
              <a:rPr lang="en-US" altLang="zh-CN" b="1" dirty="0">
                <a:solidFill>
                  <a:srgbClr val="C00000"/>
                </a:solidFill>
              </a:rPr>
              <a:t>1.</a:t>
            </a:r>
            <a:r>
              <a:rPr lang="zh-CN" altLang="en-US" dirty="0"/>
              <a:t>更高级、更多样化和更自然的增强方法效果更佳，即需要在</a:t>
            </a:r>
            <a:r>
              <a:rPr lang="en-US" altLang="zh-CN" dirty="0"/>
              <a:t>diversity</a:t>
            </a:r>
            <a:r>
              <a:rPr lang="zh-CN" altLang="en-US" dirty="0"/>
              <a:t>和</a:t>
            </a:r>
            <a:r>
              <a:rPr lang="en-US" altLang="zh-CN" dirty="0"/>
              <a:t>quality</a:t>
            </a:r>
            <a:r>
              <a:rPr lang="zh-CN" altLang="en-US" dirty="0"/>
              <a:t>之间取平衡；</a:t>
            </a:r>
            <a:endParaRPr lang="en-US" altLang="zh-CN" dirty="0"/>
          </a:p>
          <a:p>
            <a:pPr>
              <a:lnSpc>
                <a:spcPct val="150000"/>
              </a:lnSpc>
            </a:pPr>
            <a:endParaRPr lang="en-US" altLang="zh-CN" dirty="0"/>
          </a:p>
          <a:p>
            <a:pPr>
              <a:lnSpc>
                <a:spcPct val="150000"/>
              </a:lnSpc>
            </a:pPr>
            <a:r>
              <a:rPr lang="en-US" altLang="zh-CN" b="1" dirty="0">
                <a:solidFill>
                  <a:srgbClr val="C00000"/>
                </a:solidFill>
              </a:rPr>
              <a:t>2.</a:t>
            </a:r>
            <a:r>
              <a:rPr lang="zh-CN" altLang="en-US" dirty="0"/>
              <a:t>融合文本增强</a:t>
            </a:r>
            <a:r>
              <a:rPr lang="en-US" altLang="zh-CN" dirty="0"/>
              <a:t>+</a:t>
            </a:r>
            <a:r>
              <a:rPr lang="zh-CN" altLang="en-US" dirty="0"/>
              <a:t>半监督学习技术，对充分标注的大规模数据集也有帮助。半监督学习中降低一致性损失实质上也是将标签信息从标注数据传播到未标注数据的过程。</a:t>
            </a:r>
            <a:endParaRPr lang="en-US" altLang="zh-CN" dirty="0"/>
          </a:p>
          <a:p>
            <a:pPr>
              <a:lnSpc>
                <a:spcPct val="150000"/>
              </a:lnSpc>
            </a:pPr>
            <a:endParaRPr lang="en-US" altLang="zh-CN" dirty="0"/>
          </a:p>
          <a:p>
            <a:pPr>
              <a:lnSpc>
                <a:spcPct val="150000"/>
              </a:lnSpc>
            </a:pPr>
            <a:r>
              <a:rPr lang="en-US" altLang="zh-CN" b="1" dirty="0">
                <a:solidFill>
                  <a:srgbClr val="C00000"/>
                </a:solidFill>
              </a:rPr>
              <a:t>3.</a:t>
            </a:r>
            <a:r>
              <a:rPr lang="zh-CN" altLang="en-US" dirty="0"/>
              <a:t>实际应用场景中，可以融合文本增强、半监督学习、迁移学习、主动学习、少样本学习等构建统一的低资源</a:t>
            </a:r>
            <a:r>
              <a:rPr lang="en-US" altLang="zh-CN" dirty="0"/>
              <a:t>NLP</a:t>
            </a:r>
            <a:r>
              <a:rPr lang="zh-CN" altLang="en-US" dirty="0"/>
              <a:t>解决方案；</a:t>
            </a:r>
            <a:endParaRPr lang="en-US" altLang="zh-CN" dirty="0"/>
          </a:p>
          <a:p>
            <a:pPr>
              <a:lnSpc>
                <a:spcPct val="150000"/>
              </a:lnSpc>
            </a:pPr>
            <a:endParaRPr lang="en-US" altLang="zh-CN" dirty="0"/>
          </a:p>
          <a:p>
            <a:pPr>
              <a:lnSpc>
                <a:spcPct val="150000"/>
              </a:lnSpc>
            </a:pPr>
            <a:r>
              <a:rPr lang="en-US" altLang="zh-CN" b="1" dirty="0">
                <a:solidFill>
                  <a:srgbClr val="C00000"/>
                </a:solidFill>
              </a:rPr>
              <a:t>4.</a:t>
            </a:r>
            <a:r>
              <a:rPr lang="zh-CN" altLang="en-US" dirty="0">
                <a:solidFill>
                  <a:schemeClr val="tx1">
                    <a:lumMod val="95000"/>
                    <a:lumOff val="5000"/>
                  </a:schemeClr>
                </a:solidFill>
              </a:rPr>
              <a:t> </a:t>
            </a:r>
            <a:r>
              <a:rPr lang="zh-CN" altLang="en-US" dirty="0">
                <a:solidFill>
                  <a:schemeClr val="bg1">
                    <a:lumMod val="50000"/>
                  </a:schemeClr>
                </a:solidFill>
              </a:rPr>
              <a:t>在远程监督的设置下，可以把嘈杂样例识别后，重新作为未标记的实例，使用无监督的数据增强，将标签信息从标注数据传播到未标注数据。</a:t>
            </a:r>
          </a:p>
        </p:txBody>
      </p:sp>
    </p:spTree>
    <p:extLst>
      <p:ext uri="{BB962C8B-B14F-4D97-AF65-F5344CB8AC3E}">
        <p14:creationId xmlns:p14="http://schemas.microsoft.com/office/powerpoint/2010/main" val="378936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2378351">
            <a:off x="1906190" y="-1691873"/>
            <a:ext cx="9735986" cy="9248444"/>
            <a:chOff x="2975829" y="739198"/>
            <a:chExt cx="6590868" cy="6260822"/>
          </a:xfrm>
        </p:grpSpPr>
        <p:sp>
          <p:nvSpPr>
            <p:cNvPr id="7" name="等腰三角形 6"/>
            <p:cNvSpPr/>
            <p:nvPr/>
          </p:nvSpPr>
          <p:spPr>
            <a:xfrm>
              <a:off x="2975829" y="739198"/>
              <a:ext cx="6240341" cy="5379604"/>
            </a:xfrm>
            <a:prstGeom prst="triangle">
              <a:avLst/>
            </a:prstGeom>
            <a:noFill/>
            <a:ln w="25400">
              <a:solidFill>
                <a:schemeClr val="tx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3600000">
              <a:off x="3756724" y="1190048"/>
              <a:ext cx="6240341" cy="5379604"/>
            </a:xfrm>
            <a:prstGeom prst="triangle">
              <a:avLst/>
            </a:prstGeom>
            <a:noFill/>
            <a:ln w="25400">
              <a:solidFill>
                <a:schemeClr val="tx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256697" y="2206522"/>
            <a:ext cx="5678606" cy="2215991"/>
          </a:xfrm>
          <a:prstGeom prst="rect">
            <a:avLst/>
          </a:prstGeom>
          <a:noFill/>
        </p:spPr>
        <p:txBody>
          <a:bodyPr wrap="none" rtlCol="0">
            <a:spAutoFit/>
          </a:bodyPr>
          <a:lstStyle/>
          <a:p>
            <a:r>
              <a:rPr lang="en-US" altLang="zh-CN" sz="13800" dirty="0">
                <a:solidFill>
                  <a:srgbClr val="24569D"/>
                </a:solidFill>
                <a:latin typeface="Impact" panose="020B0806030902050204" pitchFamily="34" charset="0"/>
              </a:rPr>
              <a:t>THANKS</a:t>
            </a:r>
            <a:endParaRPr lang="zh-CN" altLang="en-US" sz="13800" dirty="0">
              <a:solidFill>
                <a:srgbClr val="24569D"/>
              </a:solidFill>
              <a:latin typeface="Impact" panose="020B0806030902050204" pitchFamily="34" charset="0"/>
            </a:endParaRPr>
          </a:p>
        </p:txBody>
      </p:sp>
      <p:sp>
        <p:nvSpPr>
          <p:cNvPr id="2" name="灯片编号占位符 1">
            <a:extLst>
              <a:ext uri="{FF2B5EF4-FFF2-40B4-BE49-F238E27FC236}">
                <a16:creationId xmlns:a16="http://schemas.microsoft.com/office/drawing/2014/main" id="{37411BF3-33D4-4651-8A4A-F13F4923C373}"/>
              </a:ext>
            </a:extLst>
          </p:cNvPr>
          <p:cNvSpPr>
            <a:spLocks noGrp="1"/>
          </p:cNvSpPr>
          <p:nvPr>
            <p:ph type="sldNum" sz="quarter" idx="12"/>
          </p:nvPr>
        </p:nvSpPr>
        <p:spPr/>
        <p:txBody>
          <a:bodyPr/>
          <a:lstStyle/>
          <a:p>
            <a:fld id="{B37D35F1-C8A2-4A57-8FB7-EAFE3FD7B391}" type="slidenum">
              <a:rPr lang="zh-CN" altLang="en-US" smtClean="0"/>
              <a:t>28</a:t>
            </a:fld>
            <a:endParaRPr lang="zh-CN" altLang="en-US"/>
          </a:p>
        </p:txBody>
      </p:sp>
      <p:sp>
        <p:nvSpPr>
          <p:cNvPr id="4" name="页脚占位符 3">
            <a:extLst>
              <a:ext uri="{FF2B5EF4-FFF2-40B4-BE49-F238E27FC236}">
                <a16:creationId xmlns:a16="http://schemas.microsoft.com/office/drawing/2014/main" id="{BFB0CD30-8BAD-4A81-9CC5-D4AA457C44FB}"/>
              </a:ext>
            </a:extLst>
          </p:cNvPr>
          <p:cNvSpPr>
            <a:spLocks noGrp="1"/>
          </p:cNvSpPr>
          <p:nvPr>
            <p:ph type="ftr" sz="quarter" idx="1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par>
                                <p:cTn id="9" presetID="1" presetClass="entr" presetSubtype="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par>
                                <p:cTn id="11" presetID="8" presetClass="emph" presetSubtype="0" fill="hold" nodeType="withEffect">
                                  <p:stCondLst>
                                    <p:cond delay="500"/>
                                  </p:stCondLst>
                                  <p:childTnLst>
                                    <p:animRot by="5400000">
                                      <p:cBhvr>
                                        <p:cTn id="12" dur="10" fill="hold"/>
                                        <p:tgtEl>
                                          <p:spTgt spid="6"/>
                                        </p:tgtEl>
                                        <p:attrNameLst>
                                          <p:attrName>r</p:attrName>
                                        </p:attrNameLst>
                                      </p:cBhvr>
                                    </p:animRot>
                                  </p:childTnLst>
                                </p:cTn>
                              </p:par>
                              <p:par>
                                <p:cTn id="13" presetID="8" presetClass="emph" presetSubtype="0" decel="100000" fill="hold" nodeType="withEffect">
                                  <p:stCondLst>
                                    <p:cond delay="500"/>
                                  </p:stCondLst>
                                  <p:childTnLst>
                                    <p:animRot by="-5400000">
                                      <p:cBhvr>
                                        <p:cTn id="14" dur="1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1AA52F-FFDD-40D1-9053-FA9CF4332A97}"/>
              </a:ext>
            </a:extLst>
          </p:cNvPr>
          <p:cNvSpPr txBox="1"/>
          <p:nvPr/>
        </p:nvSpPr>
        <p:spPr>
          <a:xfrm>
            <a:off x="775580" y="1166842"/>
            <a:ext cx="10294755" cy="3970318"/>
          </a:xfrm>
          <a:prstGeom prst="rect">
            <a:avLst/>
          </a:prstGeom>
          <a:noFill/>
        </p:spPr>
        <p:txBody>
          <a:bodyPr wrap="square">
            <a:spAutoFit/>
          </a:bodyPr>
          <a:lstStyle/>
          <a:p>
            <a:pPr>
              <a:lnSpc>
                <a:spcPct val="200000"/>
              </a:lnSpc>
            </a:pPr>
            <a:r>
              <a:rPr lang="zh-CN" altLang="en-US" dirty="0"/>
              <a:t>四个增强技巧</a:t>
            </a:r>
            <a:r>
              <a:rPr lang="en-US" altLang="zh-CN" dirty="0">
                <a:hlinkClick r:id="rId2"/>
              </a:rPr>
              <a:t>https://github.com/jasonwei20/eda_nlp</a:t>
            </a:r>
            <a:endParaRPr lang="en-US" altLang="zh-CN" dirty="0"/>
          </a:p>
          <a:p>
            <a:pPr>
              <a:lnSpc>
                <a:spcPct val="200000"/>
              </a:lnSpc>
            </a:pPr>
            <a:r>
              <a:rPr lang="zh-CN" altLang="en-US" dirty="0">
                <a:hlinkClick r:id="rId3">
                  <a:extLst>
                    <a:ext uri="{A12FA001-AC4F-418D-AE19-62706E023703}">
                      <ahyp:hlinkClr xmlns:ahyp="http://schemas.microsoft.com/office/drawing/2018/hyperlinkcolor" val="tx"/>
                    </a:ext>
                  </a:extLst>
                </a:hlinkClick>
              </a:rPr>
              <a:t>文本增强</a:t>
            </a:r>
            <a:r>
              <a:rPr lang="zh-CN" altLang="en-US" dirty="0"/>
              <a:t>：</a:t>
            </a:r>
            <a:r>
              <a:rPr lang="en-US" altLang="zh-CN" dirty="0">
                <a:hlinkClick r:id="rId3"/>
              </a:rPr>
              <a:t>https://github.com/makcedward/nlpaug</a:t>
            </a:r>
            <a:endParaRPr lang="en-US" altLang="zh-CN" dirty="0"/>
          </a:p>
          <a:p>
            <a:pPr>
              <a:lnSpc>
                <a:spcPct val="200000"/>
              </a:lnSpc>
            </a:pPr>
            <a:r>
              <a:rPr lang="zh-CN" altLang="en-US" dirty="0">
                <a:hlinkClick r:id="rId4">
                  <a:extLst>
                    <a:ext uri="{A12FA001-AC4F-418D-AE19-62706E023703}">
                      <ahyp:hlinkClr xmlns:ahyp="http://schemas.microsoft.com/office/drawing/2018/hyperlinkcolor" val="tx"/>
                    </a:ext>
                  </a:extLst>
                </a:hlinkClick>
              </a:rPr>
              <a:t>文本对抗</a:t>
            </a:r>
            <a:r>
              <a:rPr lang="zh-CN" altLang="en-US" dirty="0"/>
              <a:t>：</a:t>
            </a:r>
            <a:r>
              <a:rPr lang="en-US" altLang="zh-CN" dirty="0">
                <a:hlinkClick r:id="rId4"/>
              </a:rPr>
              <a:t>https://github.com/QData/TextAttack</a:t>
            </a:r>
            <a:endParaRPr lang="en-US" altLang="zh-CN" dirty="0"/>
          </a:p>
          <a:p>
            <a:pPr>
              <a:lnSpc>
                <a:spcPct val="200000"/>
              </a:lnSpc>
            </a:pPr>
            <a:r>
              <a:rPr lang="zh-CN" altLang="en-US" dirty="0"/>
              <a:t>回译和</a:t>
            </a:r>
            <a:r>
              <a:rPr lang="en-US" altLang="zh-CN" dirty="0" err="1"/>
              <a:t>tf-idf</a:t>
            </a:r>
            <a:r>
              <a:rPr lang="zh-CN" altLang="en-US" dirty="0"/>
              <a:t>替换：</a:t>
            </a:r>
            <a:r>
              <a:rPr lang="en-US" altLang="zh-CN" dirty="0">
                <a:hlinkClick r:id="rId5"/>
              </a:rPr>
              <a:t>https://github.com/google-research/uda</a:t>
            </a:r>
            <a:endParaRPr lang="en-US" altLang="zh-CN" dirty="0"/>
          </a:p>
          <a:p>
            <a:pPr>
              <a:lnSpc>
                <a:spcPct val="200000"/>
              </a:lnSpc>
            </a:pPr>
            <a:r>
              <a:rPr lang="zh-CN" altLang="en-US" dirty="0"/>
              <a:t>回译：</a:t>
            </a:r>
            <a:r>
              <a:rPr lang="en-US" altLang="zh-CN" dirty="0" err="1"/>
              <a:t>TextBlob</a:t>
            </a:r>
            <a:r>
              <a:rPr lang="en-US" altLang="zh-CN" dirty="0"/>
              <a:t> </a:t>
            </a:r>
            <a:r>
              <a:rPr lang="zh-CN" altLang="en-US" dirty="0"/>
              <a:t>或者 </a:t>
            </a:r>
            <a:r>
              <a:rPr lang="en-US" altLang="zh-CN" dirty="0">
                <a:hlinkClick r:id="rId6"/>
              </a:rPr>
              <a:t>https://amitness.com/2020/02/back-translation-in-google-sheets/</a:t>
            </a:r>
            <a:endParaRPr lang="en-US" altLang="zh-CN" dirty="0"/>
          </a:p>
          <a:p>
            <a:pPr>
              <a:lnSpc>
                <a:spcPct val="200000"/>
              </a:lnSpc>
            </a:pP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99549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e 19">
            <a:extLst>
              <a:ext uri="{FF2B5EF4-FFF2-40B4-BE49-F238E27FC236}">
                <a16:creationId xmlns:a16="http://schemas.microsoft.com/office/drawing/2014/main" id="{ADCE0C9C-9FDD-48CB-96B7-F96D22122D3D}"/>
              </a:ext>
            </a:extLst>
          </p:cNvPr>
          <p:cNvSpPr/>
          <p:nvPr/>
        </p:nvSpPr>
        <p:spPr>
          <a:xfrm rot="10800000">
            <a:off x="513206" y="1780537"/>
            <a:ext cx="304800" cy="3556000"/>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3200"/>
          </a:p>
        </p:txBody>
      </p:sp>
      <p:sp>
        <p:nvSpPr>
          <p:cNvPr id="7" name="矩形 6">
            <a:extLst>
              <a:ext uri="{FF2B5EF4-FFF2-40B4-BE49-F238E27FC236}">
                <a16:creationId xmlns:a16="http://schemas.microsoft.com/office/drawing/2014/main" id="{BF0C1FB3-CE78-4E1A-829A-013DF55838D5}"/>
              </a:ext>
            </a:extLst>
          </p:cNvPr>
          <p:cNvSpPr/>
          <p:nvPr/>
        </p:nvSpPr>
        <p:spPr>
          <a:xfrm>
            <a:off x="1628319" y="2038405"/>
            <a:ext cx="3677672" cy="1294009"/>
          </a:xfrm>
          <a:prstGeom prst="rect">
            <a:avLst/>
          </a:prstGeom>
        </p:spPr>
        <p:txBody>
          <a:bodyPr wrap="square">
            <a:spAutoFit/>
          </a:bodyPr>
          <a:lstStyle/>
          <a:p>
            <a:pPr marL="285750" indent="-285750" eaLnBrk="1" fontAlgn="auto" hangingPunct="1">
              <a:lnSpc>
                <a:spcPct val="150000"/>
              </a:lnSpc>
              <a:spcBef>
                <a:spcPts val="0"/>
              </a:spcBef>
              <a:spcAft>
                <a:spcPts val="0"/>
              </a:spcAft>
              <a:buFont typeface="Wingdings" panose="05000000000000000000" pitchFamily="2" charset="2"/>
              <a:buChar char="n"/>
              <a:defRPr/>
            </a:pP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Commonly used ;</a:t>
            </a:r>
          </a:p>
          <a:p>
            <a:pPr marL="285750" indent="-285750" eaLnBrk="1" fontAlgn="auto" hangingPunct="1">
              <a:lnSpc>
                <a:spcPct val="150000"/>
              </a:lnSpc>
              <a:spcBef>
                <a:spcPts val="0"/>
              </a:spcBef>
              <a:spcAft>
                <a:spcPts val="0"/>
              </a:spcAft>
              <a:buFont typeface="Wingdings" panose="05000000000000000000" pitchFamily="2" charset="2"/>
              <a:buChar char="n"/>
              <a:defRPr/>
            </a:pPr>
            <a:r>
              <a:rPr lang="en-US" altLang="zh-CN" dirty="0">
                <a:solidFill>
                  <a:schemeClr val="tx1">
                    <a:lumMod val="75000"/>
                    <a:lumOff val="25000"/>
                  </a:schemeClr>
                </a:solidFill>
                <a:latin typeface="Open Sans" panose="020B0606030504020204" pitchFamily="34" charset="0"/>
              </a:rPr>
              <a:t>More robust models trained with smaller datasets </a:t>
            </a:r>
            <a:endParaRPr lang="zh-CN" altLang="en-US" dirty="0">
              <a:solidFill>
                <a:schemeClr val="tx1">
                  <a:lumMod val="75000"/>
                  <a:lumOff val="25000"/>
                </a:schemeClr>
              </a:solidFill>
              <a:latin typeface="+mn-lt"/>
              <a:ea typeface="+mn-ea"/>
            </a:endParaRPr>
          </a:p>
        </p:txBody>
      </p:sp>
      <p:sp>
        <p:nvSpPr>
          <p:cNvPr id="9" name="文本框 8">
            <a:extLst>
              <a:ext uri="{FF2B5EF4-FFF2-40B4-BE49-F238E27FC236}">
                <a16:creationId xmlns:a16="http://schemas.microsoft.com/office/drawing/2014/main" id="{7383E6AD-A562-4733-A4F1-D972B7D8E9E8}"/>
              </a:ext>
            </a:extLst>
          </p:cNvPr>
          <p:cNvSpPr txBox="1"/>
          <p:nvPr/>
        </p:nvSpPr>
        <p:spPr>
          <a:xfrm>
            <a:off x="1042732" y="1574583"/>
            <a:ext cx="4045387" cy="400110"/>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计算机视觉和语音</a:t>
            </a:r>
          </a:p>
        </p:txBody>
      </p:sp>
      <p:sp>
        <p:nvSpPr>
          <p:cNvPr id="11" name="矩形 10">
            <a:extLst>
              <a:ext uri="{FF2B5EF4-FFF2-40B4-BE49-F238E27FC236}">
                <a16:creationId xmlns:a16="http://schemas.microsoft.com/office/drawing/2014/main" id="{2C257152-D80D-48AA-974D-F2D95ED57ADF}"/>
              </a:ext>
            </a:extLst>
          </p:cNvPr>
          <p:cNvSpPr/>
          <p:nvPr/>
        </p:nvSpPr>
        <p:spPr>
          <a:xfrm>
            <a:off x="1628319" y="3755120"/>
            <a:ext cx="4411423" cy="871713"/>
          </a:xfrm>
          <a:prstGeom prst="rect">
            <a:avLst/>
          </a:prstGeom>
        </p:spPr>
        <p:txBody>
          <a:bodyPr wrap="square">
            <a:spAutoFit/>
          </a:bodyPr>
          <a:lstStyle/>
          <a:p>
            <a:pPr marL="285750" indent="-285750">
              <a:lnSpc>
                <a:spcPct val="150000"/>
              </a:lnSpc>
              <a:buFont typeface="Wingdings" panose="05000000000000000000" pitchFamily="2" charset="2"/>
              <a:buChar char="n"/>
              <a:defRPr/>
            </a:pPr>
            <a:r>
              <a:rPr lang="en-US" altLang="zh-CN" dirty="0">
                <a:solidFill>
                  <a:schemeClr val="tx1">
                    <a:lumMod val="75000"/>
                    <a:lumOff val="25000"/>
                  </a:schemeClr>
                </a:solidFill>
                <a:latin typeface="Open Sans" panose="020B0606030504020204" pitchFamily="34" charset="0"/>
              </a:rPr>
              <a:t>Universal rules have not been thoroughly explored ;</a:t>
            </a:r>
          </a:p>
        </p:txBody>
      </p:sp>
      <p:sp>
        <p:nvSpPr>
          <p:cNvPr id="13" name="文本框 12">
            <a:extLst>
              <a:ext uri="{FF2B5EF4-FFF2-40B4-BE49-F238E27FC236}">
                <a16:creationId xmlns:a16="http://schemas.microsoft.com/office/drawing/2014/main" id="{E2911400-E561-4B1D-9D1B-5AFDA7F93CA3}"/>
              </a:ext>
            </a:extLst>
          </p:cNvPr>
          <p:cNvSpPr txBox="1"/>
          <p:nvPr/>
        </p:nvSpPr>
        <p:spPr>
          <a:xfrm>
            <a:off x="1007757" y="3340672"/>
            <a:ext cx="4411424" cy="400110"/>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自然语言处理</a:t>
            </a:r>
          </a:p>
        </p:txBody>
      </p:sp>
      <p:sp>
        <p:nvSpPr>
          <p:cNvPr id="19" name="文本框 18">
            <a:extLst>
              <a:ext uri="{FF2B5EF4-FFF2-40B4-BE49-F238E27FC236}">
                <a16:creationId xmlns:a16="http://schemas.microsoft.com/office/drawing/2014/main" id="{02FA87B7-0AC8-42A7-9E69-09AD8E67CC22}"/>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dirty="0">
                <a:solidFill>
                  <a:srgbClr val="222226"/>
                </a:solidFill>
                <a:latin typeface="Microsoft YaHei" panose="020B0503020204020204" pitchFamily="34" charset="-122"/>
                <a:ea typeface="Microsoft YaHei" panose="020B0503020204020204" pitchFamily="34" charset="-122"/>
              </a:rPr>
              <a:t>数据</a:t>
            </a:r>
            <a:r>
              <a:rPr lang="zh-CN" altLang="en-US" sz="3200" b="1" i="0" dirty="0">
                <a:solidFill>
                  <a:srgbClr val="222226"/>
                </a:solidFill>
                <a:effectLst/>
                <a:latin typeface="Microsoft YaHei" panose="020B0503020204020204" pitchFamily="34" charset="-122"/>
                <a:ea typeface="Microsoft YaHei" panose="020B0503020204020204" pitchFamily="34" charset="-122"/>
              </a:rPr>
              <a:t>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3480E43-C654-4708-BBF2-923992242F0B}"/>
              </a:ext>
            </a:extLst>
          </p:cNvPr>
          <p:cNvSpPr txBox="1"/>
          <p:nvPr/>
        </p:nvSpPr>
        <p:spPr>
          <a:xfrm>
            <a:off x="5608932" y="1990559"/>
            <a:ext cx="5434206" cy="2165721"/>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2000" b="1" dirty="0">
                <a:solidFill>
                  <a:srgbClr val="24569D"/>
                </a:solidFill>
                <a:latin typeface="-apple-system"/>
              </a:rPr>
              <a:t>《Rethinking Pre-training and Self-training 》</a:t>
            </a:r>
            <a:r>
              <a:rPr lang="zh-CN" altLang="en-US" dirty="0"/>
              <a:t>中证明：</a:t>
            </a:r>
            <a:endParaRPr lang="en-US" altLang="zh-CN" dirty="0"/>
          </a:p>
          <a:p>
            <a:pPr lvl="1">
              <a:lnSpc>
                <a:spcPct val="150000"/>
              </a:lnSpc>
            </a:pPr>
            <a:r>
              <a:rPr lang="zh-CN" altLang="en-US" dirty="0"/>
              <a:t>数据增强方式越激进，预训练模型的价值越小，甚至会有副作用。即</a:t>
            </a:r>
            <a:r>
              <a:rPr lang="zh-CN" altLang="en-US" b="1" dirty="0">
                <a:solidFill>
                  <a:srgbClr val="C00000"/>
                </a:solidFill>
              </a:rPr>
              <a:t>增大训练集规模和强化数据增强方式</a:t>
            </a:r>
            <a:r>
              <a:rPr lang="zh-CN" altLang="en-US" dirty="0"/>
              <a:t>，对预训练模型有着</a:t>
            </a:r>
            <a:r>
              <a:rPr lang="zh-CN" altLang="en-US" dirty="0">
                <a:solidFill>
                  <a:srgbClr val="FF0000"/>
                </a:solidFill>
              </a:rPr>
              <a:t>类似</a:t>
            </a:r>
            <a:r>
              <a:rPr lang="zh-CN" altLang="en-US" dirty="0"/>
              <a:t>的作用。</a:t>
            </a:r>
          </a:p>
        </p:txBody>
      </p:sp>
      <p:cxnSp>
        <p:nvCxnSpPr>
          <p:cNvPr id="26" name="直接连接符 25">
            <a:extLst>
              <a:ext uri="{FF2B5EF4-FFF2-40B4-BE49-F238E27FC236}">
                <a16:creationId xmlns:a16="http://schemas.microsoft.com/office/drawing/2014/main" id="{EC827CFA-1946-4FF5-B8B9-0207A061EED7}"/>
              </a:ext>
            </a:extLst>
          </p:cNvPr>
          <p:cNvCxnSpPr/>
          <p:nvPr/>
        </p:nvCxnSpPr>
        <p:spPr>
          <a:xfrm>
            <a:off x="5164654" y="1557615"/>
            <a:ext cx="0" cy="398107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FEA54EF-6121-425C-BA58-D00B7107C499}"/>
              </a:ext>
            </a:extLst>
          </p:cNvPr>
          <p:cNvSpPr txBox="1"/>
          <p:nvPr/>
        </p:nvSpPr>
        <p:spPr>
          <a:xfrm>
            <a:off x="1382621" y="782238"/>
            <a:ext cx="7987288" cy="307777"/>
          </a:xfrm>
          <a:prstGeom prst="rect">
            <a:avLst/>
          </a:prstGeom>
          <a:noFill/>
        </p:spPr>
        <p:txBody>
          <a:bodyPr wrap="square">
            <a:spAutoFit/>
          </a:bodyPr>
          <a:lstStyle/>
          <a:p>
            <a:r>
              <a:rPr lang="zh-CN" altLang="en-US" sz="1400" dirty="0">
                <a:solidFill>
                  <a:schemeClr val="bg1">
                    <a:lumMod val="50000"/>
                  </a:schemeClr>
                </a:solidFill>
              </a:rPr>
              <a:t>通常指，采用提前定义的数据变换规则，在已有数据的基础上进行数据的扩增，一般用于小数据集。</a:t>
            </a:r>
          </a:p>
        </p:txBody>
      </p:sp>
    </p:spTree>
    <p:extLst>
      <p:ext uri="{BB962C8B-B14F-4D97-AF65-F5344CB8AC3E}">
        <p14:creationId xmlns:p14="http://schemas.microsoft.com/office/powerpoint/2010/main" val="1569845462"/>
      </p:ext>
    </p:extLst>
  </p:cSld>
  <p:clrMapOvr>
    <a:masterClrMapping/>
  </p:clrMapOvr>
  <mc:AlternateContent xmlns:mc="http://schemas.openxmlformats.org/markup-compatibility/2006" xmlns:p14="http://schemas.microsoft.com/office/powerpoint/2010/main">
    <mc:Choice Requires="p14">
      <p:transition spd="slow" p14:dur="2000" advTm="17238"/>
    </mc:Choice>
    <mc:Fallback xmlns="">
      <p:transition spd="slow" advTm="17238"/>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EA693A-9243-4F7F-849B-9835FC8E06C8}"/>
              </a:ext>
            </a:extLst>
          </p:cNvPr>
          <p:cNvPicPr>
            <a:picLocks noChangeAspect="1"/>
          </p:cNvPicPr>
          <p:nvPr/>
        </p:nvPicPr>
        <p:blipFill>
          <a:blip r:embed="rId3"/>
          <a:stretch>
            <a:fillRect/>
          </a:stretch>
        </p:blipFill>
        <p:spPr>
          <a:xfrm>
            <a:off x="2795960" y="967481"/>
            <a:ext cx="6600079" cy="5531224"/>
          </a:xfrm>
          <a:prstGeom prst="rect">
            <a:avLst/>
          </a:prstGeom>
        </p:spPr>
      </p:pic>
      <p:sp>
        <p:nvSpPr>
          <p:cNvPr id="10" name="文本框 9">
            <a:extLst>
              <a:ext uri="{FF2B5EF4-FFF2-40B4-BE49-F238E27FC236}">
                <a16:creationId xmlns:a16="http://schemas.microsoft.com/office/drawing/2014/main" id="{98CCB2BE-0E38-49C9-ACFA-5891CA534B70}"/>
              </a:ext>
            </a:extLst>
          </p:cNvPr>
          <p:cNvSpPr txBox="1"/>
          <p:nvPr/>
        </p:nvSpPr>
        <p:spPr>
          <a:xfrm>
            <a:off x="452546" y="165853"/>
            <a:ext cx="1422184" cy="646331"/>
          </a:xfrm>
          <a:prstGeom prst="rect">
            <a:avLst/>
          </a:prstGeom>
          <a:noFill/>
        </p:spPr>
        <p:txBody>
          <a:bodyPr wrap="none" rtlCol="0">
            <a:spAutoFit/>
          </a:bodyPr>
          <a:lstStyle/>
          <a:p>
            <a:r>
              <a:rPr lang="zh-CN" altLang="en-US" sz="3600" b="1" dirty="0">
                <a:solidFill>
                  <a:srgbClr val="24569D"/>
                </a:solidFill>
              </a:rPr>
              <a:t>总  结</a:t>
            </a:r>
          </a:p>
        </p:txBody>
      </p:sp>
    </p:spTree>
    <p:extLst>
      <p:ext uri="{BB962C8B-B14F-4D97-AF65-F5344CB8AC3E}">
        <p14:creationId xmlns:p14="http://schemas.microsoft.com/office/powerpoint/2010/main" val="3847789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A8BB8E-E74D-44D6-AC4B-914AB8C436F5}"/>
              </a:ext>
            </a:extLst>
          </p:cNvPr>
          <p:cNvPicPr>
            <a:picLocks noChangeAspect="1"/>
          </p:cNvPicPr>
          <p:nvPr/>
        </p:nvPicPr>
        <p:blipFill>
          <a:blip r:embed="rId3"/>
          <a:stretch>
            <a:fillRect/>
          </a:stretch>
        </p:blipFill>
        <p:spPr>
          <a:xfrm>
            <a:off x="404191" y="1428978"/>
            <a:ext cx="11383617" cy="2765169"/>
          </a:xfrm>
          <a:prstGeom prst="rect">
            <a:avLst/>
          </a:prstGeom>
        </p:spPr>
      </p:pic>
      <p:sp>
        <p:nvSpPr>
          <p:cNvPr id="5" name="文本框 4">
            <a:extLst>
              <a:ext uri="{FF2B5EF4-FFF2-40B4-BE49-F238E27FC236}">
                <a16:creationId xmlns:a16="http://schemas.microsoft.com/office/drawing/2014/main" id="{3E57DE1F-0EF6-4226-8F37-2543555D29C9}"/>
              </a:ext>
            </a:extLst>
          </p:cNvPr>
          <p:cNvSpPr txBox="1"/>
          <p:nvPr/>
        </p:nvSpPr>
        <p:spPr>
          <a:xfrm>
            <a:off x="835960" y="101309"/>
            <a:ext cx="8693296" cy="662554"/>
          </a:xfrm>
          <a:prstGeom prst="rect">
            <a:avLst/>
          </a:prstGeom>
          <a:noFill/>
        </p:spPr>
        <p:txBody>
          <a:bodyPr wrap="square">
            <a:spAutoFit/>
          </a:bodyPr>
          <a:lstStyle/>
          <a:p>
            <a:pPr algn="l" latinLnBrk="1">
              <a:lnSpc>
                <a:spcPct val="150000"/>
              </a:lnSpc>
            </a:pPr>
            <a:r>
              <a:rPr lang="en-US" altLang="zh-CN" sz="2800" b="1" i="0" dirty="0">
                <a:solidFill>
                  <a:srgbClr val="222226"/>
                </a:solidFill>
                <a:effectLst/>
                <a:latin typeface="Microsoft YaHei" panose="020B0503020204020204" pitchFamily="34" charset="-122"/>
                <a:ea typeface="Microsoft YaHei" panose="020B0503020204020204" pitchFamily="34" charset="-122"/>
              </a:rPr>
              <a:t>2020 </a:t>
            </a:r>
            <a:r>
              <a:rPr lang="en-US" altLang="zh-CN" sz="2800" b="1" i="0" dirty="0" err="1">
                <a:solidFill>
                  <a:srgbClr val="222226"/>
                </a:solidFill>
                <a:effectLst/>
                <a:latin typeface="Microsoft YaHei" panose="020B0503020204020204" pitchFamily="34" charset="-122"/>
                <a:ea typeface="Microsoft YaHei" panose="020B0503020204020204" pitchFamily="34" charset="-122"/>
              </a:rPr>
              <a:t>FixMatch</a:t>
            </a:r>
            <a:endParaRPr lang="en-US" altLang="zh-CN" sz="2800" b="1" i="0" dirty="0">
              <a:solidFill>
                <a:srgbClr val="222226"/>
              </a:solidFill>
              <a:effectLst/>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50147C5D-02FE-464F-A1E3-49B1E7BCE50B}"/>
              </a:ext>
            </a:extLst>
          </p:cNvPr>
          <p:cNvSpPr txBox="1"/>
          <p:nvPr/>
        </p:nvSpPr>
        <p:spPr>
          <a:xfrm>
            <a:off x="5900530" y="638152"/>
            <a:ext cx="6102626" cy="923330"/>
          </a:xfrm>
          <a:prstGeom prst="rect">
            <a:avLst/>
          </a:prstGeom>
          <a:noFill/>
        </p:spPr>
        <p:txBody>
          <a:bodyPr wrap="square">
            <a:spAutoFit/>
          </a:bodyPr>
          <a:lstStyle/>
          <a:p>
            <a:r>
              <a:rPr lang="en-US" altLang="zh-CN" dirty="0"/>
              <a:t>Sharpen</a:t>
            </a:r>
            <a:r>
              <a:rPr lang="zh-CN" altLang="en-US" dirty="0"/>
              <a:t>是伪标签的“</a:t>
            </a:r>
            <a:r>
              <a:rPr lang="en-US" altLang="zh-CN" dirty="0"/>
              <a:t>soft</a:t>
            </a:r>
            <a:r>
              <a:rPr lang="zh-CN" altLang="en-US" dirty="0"/>
              <a:t>”版本：</a:t>
            </a:r>
            <a:endParaRPr lang="en-US" altLang="zh-CN" dirty="0"/>
          </a:p>
          <a:p>
            <a:r>
              <a:rPr lang="zh-CN" altLang="en-US" dirty="0"/>
              <a:t>通过</a:t>
            </a:r>
            <a:r>
              <a:rPr lang="en-US" altLang="zh-CN" dirty="0"/>
              <a:t>sharpen</a:t>
            </a:r>
            <a:r>
              <a:rPr lang="zh-CN" altLang="en-US" dirty="0"/>
              <a:t>预测的分布而不是使用</a:t>
            </a:r>
            <a:r>
              <a:rPr lang="en-US" altLang="zh-CN" dirty="0" err="1"/>
              <a:t>onehot</a:t>
            </a:r>
            <a:r>
              <a:rPr lang="zh-CN" altLang="en-US" dirty="0"/>
              <a:t>标签，</a:t>
            </a:r>
            <a:endParaRPr lang="en-US" altLang="zh-CN" dirty="0"/>
          </a:p>
          <a:p>
            <a:r>
              <a:rPr lang="zh-CN" altLang="en-US" dirty="0"/>
              <a:t>使用</a:t>
            </a:r>
            <a:r>
              <a:rPr lang="en-US" altLang="zh-CN" dirty="0"/>
              <a:t>sharpen</a:t>
            </a:r>
            <a:r>
              <a:rPr lang="zh-CN" altLang="en-US" dirty="0"/>
              <a:t>代替</a:t>
            </a:r>
            <a:r>
              <a:rPr lang="en-US" altLang="zh-CN" dirty="0"/>
              <a:t>argmax</a:t>
            </a:r>
            <a:r>
              <a:rPr lang="zh-CN" altLang="en-US" dirty="0"/>
              <a:t>会引入超参数：温度</a:t>
            </a:r>
            <a:r>
              <a:rPr lang="en-US" altLang="zh-CN" dirty="0"/>
              <a:t>T</a:t>
            </a:r>
            <a:endParaRPr lang="zh-CN" altLang="en-US" dirty="0"/>
          </a:p>
        </p:txBody>
      </p:sp>
      <p:sp>
        <p:nvSpPr>
          <p:cNvPr id="11" name="文本框 10">
            <a:extLst>
              <a:ext uri="{FF2B5EF4-FFF2-40B4-BE49-F238E27FC236}">
                <a16:creationId xmlns:a16="http://schemas.microsoft.com/office/drawing/2014/main" id="{A1CEBD89-5AF9-4092-8DFA-E361EB94119F}"/>
              </a:ext>
            </a:extLst>
          </p:cNvPr>
          <p:cNvSpPr txBox="1"/>
          <p:nvPr/>
        </p:nvSpPr>
        <p:spPr>
          <a:xfrm>
            <a:off x="1246778" y="4406086"/>
            <a:ext cx="8440562" cy="1345881"/>
          </a:xfrm>
          <a:prstGeom prst="rect">
            <a:avLst/>
          </a:prstGeom>
          <a:noFill/>
        </p:spPr>
        <p:txBody>
          <a:bodyPr wrap="square">
            <a:spAutoFit/>
          </a:bodyPr>
          <a:lstStyle/>
          <a:p>
            <a:pPr>
              <a:lnSpc>
                <a:spcPct val="150000"/>
              </a:lnSpc>
            </a:pPr>
            <a:r>
              <a:rPr lang="zh-CN" altLang="en-US" sz="1400" dirty="0"/>
              <a:t>（</a:t>
            </a:r>
            <a:r>
              <a:rPr lang="en-US" altLang="zh-CN" sz="1400" dirty="0"/>
              <a:t>a</a:t>
            </a:r>
            <a:r>
              <a:rPr lang="zh-CN" altLang="en-US" sz="1400" dirty="0"/>
              <a:t>）不同的学习率（</a:t>
            </a:r>
            <a:r>
              <a:rPr lang="en-US" altLang="zh-CN" sz="1400" dirty="0"/>
              <a:t>η</a:t>
            </a:r>
            <a:r>
              <a:rPr lang="zh-CN" altLang="en-US" sz="1400" dirty="0"/>
              <a:t>）缩放策略下，改变未标记数据（</a:t>
            </a:r>
            <a:r>
              <a:rPr lang="en-US" altLang="zh-CN" sz="1400" dirty="0"/>
              <a:t>µ</a:t>
            </a:r>
            <a:r>
              <a:rPr lang="zh-CN" altLang="en-US" sz="1400" dirty="0"/>
              <a:t>）的比例；</a:t>
            </a:r>
            <a:endParaRPr lang="en-US" altLang="zh-CN" sz="1400" dirty="0"/>
          </a:p>
          <a:p>
            <a:pPr>
              <a:lnSpc>
                <a:spcPct val="150000"/>
              </a:lnSpc>
            </a:pPr>
            <a:r>
              <a:rPr lang="zh-CN" altLang="en-US" sz="1400" dirty="0"/>
              <a:t>（</a:t>
            </a:r>
            <a:r>
              <a:rPr lang="en-US" altLang="zh-CN" sz="1400" dirty="0"/>
              <a:t>b</a:t>
            </a:r>
            <a:r>
              <a:rPr lang="zh-CN" altLang="en-US" sz="1400" dirty="0"/>
              <a:t>）更改伪标签的置信度阈值；（</a:t>
            </a:r>
            <a:r>
              <a:rPr lang="en-US" altLang="zh-CN" sz="1400" dirty="0"/>
              <a:t>0.9</a:t>
            </a:r>
            <a:r>
              <a:rPr lang="zh-CN" altLang="en-US" sz="1400" dirty="0"/>
              <a:t>左右最佳）</a:t>
            </a:r>
            <a:endParaRPr lang="en-US" altLang="zh-CN" sz="1400" dirty="0"/>
          </a:p>
          <a:p>
            <a:pPr>
              <a:lnSpc>
                <a:spcPct val="150000"/>
              </a:lnSpc>
            </a:pPr>
            <a:r>
              <a:rPr lang="zh-CN" altLang="en-US" sz="1400" dirty="0"/>
              <a:t>（</a:t>
            </a:r>
            <a:r>
              <a:rPr lang="en-US" altLang="zh-CN" sz="1400" dirty="0"/>
              <a:t>c</a:t>
            </a:r>
            <a:r>
              <a:rPr lang="zh-CN" altLang="en-US" sz="1400" dirty="0"/>
              <a:t>）在改变置信度阈值（</a:t>
            </a:r>
            <a:r>
              <a:rPr lang="en-US" altLang="zh-CN" sz="1400" dirty="0"/>
              <a:t>τ</a:t>
            </a:r>
            <a:r>
              <a:rPr lang="zh-CN" altLang="en-US" sz="1400" dirty="0"/>
              <a:t>）的同时，测量“</a:t>
            </a:r>
            <a:r>
              <a:rPr lang="en-US" altLang="zh-CN" sz="1400" dirty="0"/>
              <a:t>sharpen</a:t>
            </a:r>
            <a:r>
              <a:rPr lang="zh-CN" altLang="en-US" sz="1400" dirty="0"/>
              <a:t>”预测标签分布的效果；</a:t>
            </a:r>
            <a:endParaRPr lang="en-US" altLang="zh-CN" sz="1400" dirty="0"/>
          </a:p>
          <a:p>
            <a:pPr>
              <a:lnSpc>
                <a:spcPct val="150000"/>
              </a:lnSpc>
            </a:pPr>
            <a:r>
              <a:rPr lang="zh-CN" altLang="en-US" sz="1400" dirty="0"/>
              <a:t>（</a:t>
            </a:r>
            <a:r>
              <a:rPr lang="en-US" altLang="zh-CN" sz="1400" dirty="0"/>
              <a:t>d</a:t>
            </a:r>
            <a:r>
              <a:rPr lang="zh-CN" altLang="en-US" sz="1400" dirty="0"/>
              <a:t>）改变</a:t>
            </a:r>
            <a:r>
              <a:rPr lang="en-US" altLang="zh-CN" sz="1400" dirty="0"/>
              <a:t>weight decay</a:t>
            </a:r>
            <a:r>
              <a:rPr lang="zh-CN" altLang="en-US" sz="1400" dirty="0"/>
              <a:t>的损失系数</a:t>
            </a:r>
          </a:p>
        </p:txBody>
      </p:sp>
    </p:spTree>
    <p:extLst>
      <p:ext uri="{BB962C8B-B14F-4D97-AF65-F5344CB8AC3E}">
        <p14:creationId xmlns:p14="http://schemas.microsoft.com/office/powerpoint/2010/main" val="232130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682D6FB-7647-4D13-9612-D8E391020904}"/>
              </a:ext>
            </a:extLst>
          </p:cNvPr>
          <p:cNvSpPr txBox="1"/>
          <p:nvPr/>
        </p:nvSpPr>
        <p:spPr>
          <a:xfrm>
            <a:off x="897745" y="109597"/>
            <a:ext cx="8693296" cy="1308884"/>
          </a:xfrm>
          <a:prstGeom prst="rect">
            <a:avLst/>
          </a:prstGeom>
          <a:noFill/>
        </p:spPr>
        <p:txBody>
          <a:bodyPr wrap="square">
            <a:spAutoFit/>
          </a:bodyPr>
          <a:lstStyle/>
          <a:p>
            <a:pPr algn="l" latinLnBrk="1">
              <a:lnSpc>
                <a:spcPct val="150000"/>
              </a:lnSpc>
            </a:pPr>
            <a:r>
              <a:rPr lang="en-US" altLang="zh-CN" sz="2800" b="1" i="0" dirty="0">
                <a:solidFill>
                  <a:srgbClr val="222226"/>
                </a:solidFill>
                <a:effectLst/>
                <a:latin typeface="Microsoft YaHei" panose="020B0503020204020204" pitchFamily="34" charset="-122"/>
                <a:ea typeface="Microsoft YaHei" panose="020B0503020204020204" pitchFamily="34" charset="-122"/>
              </a:rPr>
              <a:t>2020 </a:t>
            </a:r>
            <a:r>
              <a:rPr lang="en-US" altLang="zh-CN" sz="2800" b="1" i="0" dirty="0" err="1">
                <a:solidFill>
                  <a:srgbClr val="222226"/>
                </a:solidFill>
                <a:effectLst/>
                <a:latin typeface="Microsoft YaHei" panose="020B0503020204020204" pitchFamily="34" charset="-122"/>
                <a:ea typeface="Microsoft YaHei" panose="020B0503020204020204" pitchFamily="34" charset="-122"/>
              </a:rPr>
              <a:t>FixMatch</a:t>
            </a:r>
            <a:endParaRPr lang="en-US" altLang="zh-CN" sz="2800" b="1" i="0" dirty="0">
              <a:solidFill>
                <a:srgbClr val="222226"/>
              </a:solidFill>
              <a:effectLst/>
              <a:latin typeface="Microsoft YaHei" panose="020B0503020204020204" pitchFamily="34" charset="-122"/>
              <a:ea typeface="Microsoft YaHei" panose="020B0503020204020204" pitchFamily="34" charset="-122"/>
            </a:endParaRPr>
          </a:p>
          <a:p>
            <a:pPr algn="l" latinLnBrk="1">
              <a:lnSpc>
                <a:spcPct val="150000"/>
              </a:lnSpc>
            </a:pPr>
            <a:endParaRPr lang="en-US" altLang="zh-CN" sz="2800" b="1" i="0" dirty="0">
              <a:solidFill>
                <a:srgbClr val="222226"/>
              </a:solidFill>
              <a:effectLst/>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3F675E6-B9D9-45D8-A557-F11430991EEA}"/>
              </a:ext>
            </a:extLst>
          </p:cNvPr>
          <p:cNvSpPr txBox="1"/>
          <p:nvPr/>
        </p:nvSpPr>
        <p:spPr>
          <a:xfrm>
            <a:off x="1046026" y="1166362"/>
            <a:ext cx="7878518" cy="3827715"/>
          </a:xfrm>
          <a:prstGeom prst="rect">
            <a:avLst/>
          </a:prstGeom>
          <a:noFill/>
        </p:spPr>
        <p:txBody>
          <a:bodyPr wrap="square">
            <a:spAutoFit/>
          </a:bodyPr>
          <a:lstStyle/>
          <a:p>
            <a:pPr>
              <a:lnSpc>
                <a:spcPct val="150000"/>
              </a:lnSpc>
            </a:pPr>
            <a:r>
              <a:rPr lang="en-US" altLang="zh-CN" sz="2000" b="1" dirty="0" err="1">
                <a:solidFill>
                  <a:srgbClr val="24569D"/>
                </a:solidFill>
              </a:rPr>
              <a:t>CTAugment</a:t>
            </a:r>
            <a:r>
              <a:rPr lang="en-US" altLang="zh-CN" sz="2000" b="1" dirty="0">
                <a:solidFill>
                  <a:srgbClr val="24569D"/>
                </a:solidFill>
              </a:rPr>
              <a:t>(</a:t>
            </a:r>
            <a:r>
              <a:rPr lang="en-US" altLang="zh-CN" sz="2000" b="1" dirty="0" err="1">
                <a:solidFill>
                  <a:srgbClr val="24569D"/>
                </a:solidFill>
              </a:rPr>
              <a:t>ReMixMatch</a:t>
            </a:r>
            <a:r>
              <a:rPr lang="zh-CN" altLang="en-US" sz="2000" b="1" dirty="0">
                <a:solidFill>
                  <a:srgbClr val="24569D"/>
                </a:solidFill>
              </a:rPr>
              <a:t>）</a:t>
            </a:r>
            <a:endParaRPr lang="en-US" altLang="zh-CN" sz="2000" b="1" dirty="0">
              <a:solidFill>
                <a:srgbClr val="24569D"/>
              </a:solidFill>
            </a:endParaRPr>
          </a:p>
          <a:p>
            <a:pPr>
              <a:lnSpc>
                <a:spcPct val="150000"/>
              </a:lnSpc>
            </a:pPr>
            <a:r>
              <a:rPr lang="zh-CN" altLang="en-US" dirty="0"/>
              <a:t>与随机设置变换的幅度不同，</a:t>
            </a:r>
            <a:r>
              <a:rPr lang="en-US" altLang="zh-CN" dirty="0"/>
              <a:t>CTA</a:t>
            </a:r>
            <a:r>
              <a:rPr lang="zh-CN" altLang="en-US" dirty="0"/>
              <a:t>训练的过程中，在线学习。</a:t>
            </a:r>
            <a:endParaRPr lang="en-US" altLang="zh-CN" dirty="0"/>
          </a:p>
          <a:p>
            <a:pPr>
              <a:lnSpc>
                <a:spcPct val="150000"/>
              </a:lnSpc>
            </a:pPr>
            <a:r>
              <a:rPr lang="zh-CN" altLang="en-US" dirty="0"/>
              <a:t>为此，将很大范围的变换幅度值划分为</a:t>
            </a:r>
            <a:r>
              <a:rPr lang="en-US" altLang="zh-CN" dirty="0"/>
              <a:t>bins</a:t>
            </a:r>
            <a:r>
              <a:rPr lang="zh-CN" altLang="en-US" dirty="0"/>
              <a:t>（如</a:t>
            </a:r>
            <a:r>
              <a:rPr lang="en-US" altLang="zh-CN" dirty="0" err="1"/>
              <a:t>AutoAugment</a:t>
            </a:r>
            <a:r>
              <a:rPr lang="zh-CN" altLang="en-US" dirty="0"/>
              <a:t>中所示），并将权重（最初设置为</a:t>
            </a:r>
            <a:r>
              <a:rPr lang="en-US" altLang="zh-CN" dirty="0"/>
              <a:t>1</a:t>
            </a:r>
            <a:r>
              <a:rPr lang="zh-CN" altLang="en-US" dirty="0"/>
              <a:t>）分配给每个</a:t>
            </a:r>
            <a:r>
              <a:rPr lang="en-US" altLang="zh-CN" dirty="0"/>
              <a:t>bin</a:t>
            </a:r>
            <a:r>
              <a:rPr lang="zh-CN" altLang="en-US" dirty="0"/>
              <a:t>。 所有实例都被增强，通过由两个随机均匀采样的变换组成的管道。</a:t>
            </a:r>
            <a:endParaRPr lang="en-US" altLang="zh-CN" dirty="0"/>
          </a:p>
          <a:p>
            <a:pPr>
              <a:lnSpc>
                <a:spcPct val="150000"/>
              </a:lnSpc>
            </a:pPr>
            <a:r>
              <a:rPr lang="zh-CN" altLang="en-US" dirty="0"/>
              <a:t> 对于给定的变换，以根据（标准化的）</a:t>
            </a:r>
            <a:r>
              <a:rPr lang="en-US" altLang="zh-CN" dirty="0"/>
              <a:t>bin</a:t>
            </a:r>
            <a:r>
              <a:rPr lang="zh-CN" altLang="en-US" dirty="0"/>
              <a:t>权重的概率随机采样幅度</a:t>
            </a:r>
            <a:r>
              <a:rPr lang="en-US" altLang="zh-CN" dirty="0"/>
              <a:t>bin</a:t>
            </a:r>
            <a:r>
              <a:rPr lang="zh-CN" altLang="en-US" dirty="0"/>
              <a:t>。 为了更新幅度</a:t>
            </a:r>
            <a:r>
              <a:rPr lang="en-US" altLang="zh-CN" dirty="0"/>
              <a:t>bin</a:t>
            </a:r>
            <a:r>
              <a:rPr lang="zh-CN" altLang="en-US" dirty="0"/>
              <a:t>的权重，通过两个变换来增强标记的示例，这些变换的幅度</a:t>
            </a:r>
            <a:r>
              <a:rPr lang="en-US" altLang="zh-CN" dirty="0"/>
              <a:t>bins</a:t>
            </a:r>
            <a:r>
              <a:rPr lang="zh-CN" altLang="en-US" dirty="0"/>
              <a:t>是随机地均匀采样的。 </a:t>
            </a:r>
            <a:endParaRPr lang="en-US" altLang="zh-CN" dirty="0"/>
          </a:p>
          <a:p>
            <a:pPr>
              <a:lnSpc>
                <a:spcPct val="150000"/>
              </a:lnSpc>
            </a:pPr>
            <a:r>
              <a:rPr lang="zh-CN" altLang="en-US" dirty="0"/>
              <a:t>根据模型的预测与真实标签的接近程度来更新幅度</a:t>
            </a:r>
            <a:r>
              <a:rPr lang="en-US" altLang="zh-CN" dirty="0"/>
              <a:t>bin</a:t>
            </a:r>
            <a:r>
              <a:rPr lang="zh-CN" altLang="en-US" dirty="0"/>
              <a:t>的权重。</a:t>
            </a:r>
          </a:p>
        </p:txBody>
      </p:sp>
    </p:spTree>
    <p:extLst>
      <p:ext uri="{BB962C8B-B14F-4D97-AF65-F5344CB8AC3E}">
        <p14:creationId xmlns:p14="http://schemas.microsoft.com/office/powerpoint/2010/main" val="148652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4729A7-62E5-4933-A1C3-0BCA413DD979}"/>
              </a:ext>
            </a:extLst>
          </p:cNvPr>
          <p:cNvPicPr>
            <a:picLocks noChangeAspect="1"/>
          </p:cNvPicPr>
          <p:nvPr/>
        </p:nvPicPr>
        <p:blipFill>
          <a:blip r:embed="rId3"/>
          <a:stretch>
            <a:fillRect/>
          </a:stretch>
        </p:blipFill>
        <p:spPr>
          <a:xfrm>
            <a:off x="818006" y="919826"/>
            <a:ext cx="6478681" cy="5224948"/>
          </a:xfrm>
          <a:prstGeom prst="rect">
            <a:avLst/>
          </a:prstGeom>
        </p:spPr>
      </p:pic>
      <p:sp>
        <p:nvSpPr>
          <p:cNvPr id="2" name="文本框 1">
            <a:extLst>
              <a:ext uri="{FF2B5EF4-FFF2-40B4-BE49-F238E27FC236}">
                <a16:creationId xmlns:a16="http://schemas.microsoft.com/office/drawing/2014/main" id="{9343F9D8-3FF3-4CF3-AC43-C441EC3D861E}"/>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25FB007F-E119-4933-8F3C-1C9B80DCD162}"/>
              </a:ext>
            </a:extLst>
          </p:cNvPr>
          <p:cNvSpPr txBox="1"/>
          <p:nvPr/>
        </p:nvSpPr>
        <p:spPr>
          <a:xfrm>
            <a:off x="699672" y="6320614"/>
            <a:ext cx="10391462" cy="523220"/>
          </a:xfrm>
          <a:prstGeom prst="rect">
            <a:avLst/>
          </a:prstGeom>
          <a:noFill/>
        </p:spPr>
        <p:txBody>
          <a:bodyPr wrap="square">
            <a:spAutoFit/>
          </a:bodyPr>
          <a:lstStyle/>
          <a:p>
            <a:r>
              <a:rPr lang="en-US" altLang="zh-CN" sz="1400" dirty="0">
                <a:solidFill>
                  <a:schemeClr val="bg1">
                    <a:lumMod val="50000"/>
                  </a:schemeClr>
                </a:solidFill>
              </a:rPr>
              <a:t>A Visual Survey of Data Augmentation in NLP</a:t>
            </a:r>
          </a:p>
          <a:p>
            <a:r>
              <a:rPr lang="zh-CN" altLang="en-US" sz="1400" dirty="0">
                <a:solidFill>
                  <a:schemeClr val="bg1">
                    <a:lumMod val="50000"/>
                  </a:schemeClr>
                </a:solidFill>
              </a:rPr>
              <a:t>「文本增强</a:t>
            </a:r>
            <a:r>
              <a:rPr lang="en-US" altLang="zh-CN" sz="1400" dirty="0">
                <a:solidFill>
                  <a:schemeClr val="bg1">
                    <a:lumMod val="50000"/>
                  </a:schemeClr>
                </a:solidFill>
              </a:rPr>
              <a:t>+</a:t>
            </a:r>
            <a:r>
              <a:rPr lang="zh-CN" altLang="en-US" sz="1400" dirty="0">
                <a:solidFill>
                  <a:schemeClr val="bg1">
                    <a:lumMod val="50000"/>
                  </a:schemeClr>
                </a:solidFill>
              </a:rPr>
              <a:t>半监督学习」总结</a:t>
            </a:r>
            <a:r>
              <a:rPr lang="en-US" altLang="zh-CN" sz="1400" dirty="0">
                <a:solidFill>
                  <a:schemeClr val="bg1">
                    <a:lumMod val="50000"/>
                  </a:schemeClr>
                </a:solidFill>
              </a:rPr>
              <a:t>- </a:t>
            </a:r>
            <a:r>
              <a:rPr lang="en-US" altLang="zh-CN" sz="1400" dirty="0" err="1">
                <a:solidFill>
                  <a:schemeClr val="bg1">
                    <a:lumMod val="50000"/>
                  </a:schemeClr>
                </a:solidFill>
              </a:rPr>
              <a:t>JayLou</a:t>
            </a:r>
            <a:r>
              <a:rPr lang="zh-CN" altLang="en-US" sz="1400" dirty="0">
                <a:solidFill>
                  <a:schemeClr val="bg1">
                    <a:lumMod val="50000"/>
                  </a:schemeClr>
                </a:solidFill>
              </a:rPr>
              <a:t>娄杰的文章 </a:t>
            </a:r>
            <a:r>
              <a:rPr lang="en-US" altLang="zh-CN" sz="1400" dirty="0">
                <a:solidFill>
                  <a:schemeClr val="bg1">
                    <a:lumMod val="50000"/>
                  </a:schemeClr>
                </a:solidFill>
              </a:rPr>
              <a:t>- </a:t>
            </a:r>
            <a:r>
              <a:rPr lang="zh-CN" altLang="en-US" sz="1400" dirty="0">
                <a:solidFill>
                  <a:schemeClr val="bg1">
                    <a:lumMod val="50000"/>
                  </a:schemeClr>
                </a:solidFill>
              </a:rPr>
              <a:t>知乎 </a:t>
            </a:r>
            <a:r>
              <a:rPr lang="en-US" altLang="zh-CN" sz="1400" dirty="0">
                <a:solidFill>
                  <a:schemeClr val="bg1">
                    <a:lumMod val="50000"/>
                  </a:schemeClr>
                </a:solidFill>
                <a:hlinkClick r:id="rId4">
                  <a:extLst>
                    <a:ext uri="{A12FA001-AC4F-418D-AE19-62706E023703}">
                      <ahyp:hlinkClr xmlns:ahyp="http://schemas.microsoft.com/office/drawing/2018/hyperlinkcolor" val="tx"/>
                    </a:ext>
                  </a:extLst>
                </a:hlinkClick>
              </a:rPr>
              <a:t>https://zhuanlan.zhihu.com/p/146777068</a:t>
            </a:r>
            <a:endParaRPr lang="en-US" altLang="zh-CN" sz="1400" dirty="0">
              <a:solidFill>
                <a:schemeClr val="bg1">
                  <a:lumMod val="50000"/>
                </a:schemeClr>
              </a:solidFill>
            </a:endParaRPr>
          </a:p>
        </p:txBody>
      </p:sp>
      <p:sp>
        <p:nvSpPr>
          <p:cNvPr id="10" name="文本框 9">
            <a:extLst>
              <a:ext uri="{FF2B5EF4-FFF2-40B4-BE49-F238E27FC236}">
                <a16:creationId xmlns:a16="http://schemas.microsoft.com/office/drawing/2014/main" id="{5703F1DE-0DB3-44B9-9C46-4ED208C58A76}"/>
              </a:ext>
            </a:extLst>
          </p:cNvPr>
          <p:cNvSpPr txBox="1"/>
          <p:nvPr/>
        </p:nvSpPr>
        <p:spPr>
          <a:xfrm>
            <a:off x="7619417" y="2087244"/>
            <a:ext cx="4020357" cy="3042884"/>
          </a:xfrm>
          <a:prstGeom prst="rect">
            <a:avLst/>
          </a:prstGeom>
          <a:noFill/>
        </p:spPr>
        <p:txBody>
          <a:bodyPr wrap="square">
            <a:spAutoFit/>
          </a:bodyPr>
          <a:lstStyle/>
          <a:p>
            <a:pPr algn="l">
              <a:lnSpc>
                <a:spcPct val="150000"/>
              </a:lnSpc>
            </a:pPr>
            <a:r>
              <a:rPr lang="zh-CN" altLang="en-US" sz="2000" b="1" i="0" dirty="0">
                <a:solidFill>
                  <a:srgbClr val="24569D"/>
                </a:solidFill>
                <a:effectLst/>
                <a:latin typeface="-apple-system"/>
              </a:rPr>
              <a:t>无条件增强</a:t>
            </a:r>
            <a:r>
              <a:rPr lang="zh-CN" altLang="en-US" sz="2000" dirty="0">
                <a:solidFill>
                  <a:srgbClr val="24569D"/>
                </a:solidFill>
              </a:rPr>
              <a:t>：</a:t>
            </a:r>
            <a:endParaRPr lang="en-US" altLang="zh-CN" sz="2000" dirty="0">
              <a:solidFill>
                <a:srgbClr val="24569D"/>
              </a:solidFill>
            </a:endParaRPr>
          </a:p>
          <a:p>
            <a:pPr lvl="1">
              <a:lnSpc>
                <a:spcPct val="150000"/>
              </a:lnSpc>
            </a:pPr>
            <a:r>
              <a:rPr lang="zh-CN" altLang="en-US" dirty="0"/>
              <a:t>不需要强制引入标签信息，标签不发生改变，但文本主旨可能已改变。</a:t>
            </a:r>
            <a:endParaRPr lang="en-US" altLang="zh-CN" b="1" i="0" dirty="0">
              <a:solidFill>
                <a:srgbClr val="646464"/>
              </a:solidFill>
              <a:effectLst/>
              <a:latin typeface="-apple-system"/>
            </a:endParaRPr>
          </a:p>
          <a:p>
            <a:pPr>
              <a:lnSpc>
                <a:spcPct val="150000"/>
              </a:lnSpc>
            </a:pPr>
            <a:r>
              <a:rPr lang="zh-CN" altLang="en-US" sz="2000" b="1" i="0" dirty="0">
                <a:solidFill>
                  <a:srgbClr val="24569D"/>
                </a:solidFill>
                <a:effectLst/>
                <a:latin typeface="-apple-system"/>
              </a:rPr>
              <a:t>条件增强</a:t>
            </a:r>
            <a:r>
              <a:rPr lang="en-US" altLang="zh-CN" sz="2000" b="1" i="0" dirty="0">
                <a:solidFill>
                  <a:srgbClr val="24569D"/>
                </a:solidFill>
                <a:effectLst/>
                <a:latin typeface="-apple-system"/>
              </a:rPr>
              <a:t>:</a:t>
            </a:r>
          </a:p>
          <a:p>
            <a:pPr lvl="1">
              <a:lnSpc>
                <a:spcPct val="150000"/>
              </a:lnSpc>
            </a:pPr>
            <a:r>
              <a:rPr lang="zh-CN" altLang="en-US" i="0" dirty="0">
                <a:solidFill>
                  <a:schemeClr val="tx1">
                    <a:lumMod val="95000"/>
                    <a:lumOff val="5000"/>
                  </a:schemeClr>
                </a:solidFill>
                <a:effectLst/>
                <a:latin typeface="-apple-system"/>
              </a:rPr>
              <a:t>需要强制引入「文本标签」信息到模型中再产生数据</a:t>
            </a:r>
            <a:endParaRPr lang="zh-CN" altLang="en-US" dirty="0">
              <a:solidFill>
                <a:schemeClr val="tx1">
                  <a:lumMod val="95000"/>
                  <a:lumOff val="5000"/>
                </a:schemeClr>
              </a:solidFill>
            </a:endParaRPr>
          </a:p>
        </p:txBody>
      </p:sp>
    </p:spTree>
    <p:extLst>
      <p:ext uri="{BB962C8B-B14F-4D97-AF65-F5344CB8AC3E}">
        <p14:creationId xmlns:p14="http://schemas.microsoft.com/office/powerpoint/2010/main" val="42004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138DED-7888-4459-8976-6739E9B7B0EA}"/>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无条件增强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D86653A6-5BD6-4330-90EC-FAF087639E12}"/>
              </a:ext>
            </a:extLst>
          </p:cNvPr>
          <p:cNvSpPr txBox="1"/>
          <p:nvPr/>
        </p:nvSpPr>
        <p:spPr>
          <a:xfrm>
            <a:off x="1107677" y="1060443"/>
            <a:ext cx="6196766" cy="5096813"/>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b="1" dirty="0">
                <a:solidFill>
                  <a:srgbClr val="C00000"/>
                </a:solidFill>
                <a:latin typeface="-apple-system"/>
              </a:rPr>
              <a:t>词汇</a:t>
            </a:r>
            <a:r>
              <a:rPr lang="en-US" altLang="zh-CN" sz="2000" b="1" dirty="0">
                <a:solidFill>
                  <a:srgbClr val="C00000"/>
                </a:solidFill>
                <a:latin typeface="-apple-system"/>
              </a:rPr>
              <a:t>&amp;</a:t>
            </a:r>
            <a:r>
              <a:rPr lang="zh-CN" altLang="en-US" sz="2000" b="1" dirty="0">
                <a:solidFill>
                  <a:srgbClr val="C00000"/>
                </a:solidFill>
                <a:latin typeface="-apple-system"/>
              </a:rPr>
              <a:t>短语替换</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1.</a:t>
            </a:r>
            <a:r>
              <a:rPr lang="zh-CN" altLang="en-US" b="1" i="0" dirty="0">
                <a:solidFill>
                  <a:srgbClr val="1A1A1A"/>
                </a:solidFill>
                <a:effectLst/>
                <a:latin typeface="-apple-system"/>
              </a:rPr>
              <a:t>基于词典</a:t>
            </a:r>
            <a:r>
              <a:rPr lang="zh-CN" altLang="en-US" b="0" i="0" dirty="0">
                <a:solidFill>
                  <a:srgbClr val="1A1A1A"/>
                </a:solidFill>
                <a:effectLst/>
                <a:latin typeface="-apple-system"/>
              </a:rPr>
              <a:t>：主要从文本中选择词汇或短语进行同义词替换，词典可以采取</a:t>
            </a:r>
            <a:r>
              <a:rPr lang="en-US" altLang="zh-CN" b="1" dirty="0">
                <a:solidFill>
                  <a:srgbClr val="24569D"/>
                </a:solidFill>
                <a:latin typeface="-apple-system"/>
                <a:hlinkClick r:id="rId3">
                  <a:extLst>
                    <a:ext uri="{A12FA001-AC4F-418D-AE19-62706E023703}">
                      <ahyp:hlinkClr xmlns:ahyp="http://schemas.microsoft.com/office/drawing/2018/hyperlinkcolor" val="tx"/>
                    </a:ext>
                  </a:extLst>
                </a:hlinkClick>
              </a:rPr>
              <a:t>WordNet</a:t>
            </a:r>
            <a:r>
              <a:rPr lang="zh-CN" altLang="en-US" b="0" i="0" dirty="0">
                <a:solidFill>
                  <a:srgbClr val="1A1A1A"/>
                </a:solidFill>
                <a:effectLst/>
                <a:latin typeface="-apple-system"/>
              </a:rPr>
              <a:t>或</a:t>
            </a:r>
            <a:r>
              <a:rPr lang="zh-CN" altLang="en-US" b="1" dirty="0">
                <a:solidFill>
                  <a:srgbClr val="24569D"/>
                </a:solidFill>
                <a:latin typeface="-apple-system"/>
              </a:rPr>
              <a:t>哈工大词林</a:t>
            </a:r>
            <a:r>
              <a:rPr lang="zh-CN" altLang="en-US" b="0" i="0" dirty="0">
                <a:solidFill>
                  <a:srgbClr val="1A1A1A"/>
                </a:solidFill>
                <a:effectLst/>
                <a:latin typeface="-apple-system"/>
              </a:rPr>
              <a:t>等</a:t>
            </a:r>
            <a:r>
              <a:rPr lang="zh-CN" altLang="en-US" dirty="0">
                <a:solidFill>
                  <a:srgbClr val="1A1A1A"/>
                </a:solidFill>
                <a:latin typeface="-apple-system"/>
              </a:rPr>
              <a:t>，例如</a:t>
            </a:r>
            <a:r>
              <a:rPr lang="en-US" altLang="zh-CN" b="1" dirty="0">
                <a:solidFill>
                  <a:srgbClr val="24569D"/>
                </a:solidFill>
                <a:latin typeface="-apple-system"/>
              </a:rPr>
              <a:t>EDA</a:t>
            </a:r>
            <a:r>
              <a:rPr lang="en-US" altLang="zh-CN" b="0" i="0" dirty="0">
                <a:solidFill>
                  <a:srgbClr val="1A1A1A"/>
                </a:solidFill>
                <a:effectLst/>
                <a:latin typeface="-apple-system"/>
              </a:rPr>
              <a:t>(Easy Data Augmentation) </a:t>
            </a:r>
            <a:r>
              <a:rPr lang="zh-CN" altLang="en-US" b="0" i="0" dirty="0">
                <a:solidFill>
                  <a:srgbClr val="1A1A1A"/>
                </a:solidFill>
                <a:effectLst/>
                <a:latin typeface="-apple-system"/>
              </a:rPr>
              <a:t>。</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2.</a:t>
            </a:r>
            <a:r>
              <a:rPr lang="zh-CN" altLang="en-US" b="1" i="0" dirty="0">
                <a:solidFill>
                  <a:srgbClr val="1A1A1A"/>
                </a:solidFill>
                <a:effectLst/>
                <a:latin typeface="-apple-system"/>
              </a:rPr>
              <a:t>基于词向量</a:t>
            </a:r>
            <a:r>
              <a:rPr lang="zh-CN" altLang="en-US" b="0" i="0" dirty="0">
                <a:solidFill>
                  <a:srgbClr val="1A1A1A"/>
                </a:solidFill>
                <a:effectLst/>
                <a:latin typeface="-apple-system"/>
              </a:rPr>
              <a:t>：在嵌入空间中找寻相邻词汇进行替换，例如</a:t>
            </a:r>
            <a:r>
              <a:rPr lang="en-US" altLang="zh-CN" b="1" i="0" dirty="0" err="1">
                <a:solidFill>
                  <a:srgbClr val="24569D"/>
                </a:solidFill>
                <a:effectLst/>
                <a:latin typeface="-apple-system"/>
              </a:rPr>
              <a:t>TinyBERT</a:t>
            </a:r>
            <a:r>
              <a:rPr lang="zh-CN" altLang="en-US" b="0" i="0" dirty="0">
                <a:solidFill>
                  <a:srgbClr val="1A1A1A"/>
                </a:solidFill>
                <a:effectLst/>
                <a:latin typeface="-apple-system"/>
              </a:rPr>
              <a:t>。</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3.Masked LM</a:t>
            </a:r>
            <a:r>
              <a:rPr lang="zh-CN" altLang="en-US" b="0" i="0" dirty="0">
                <a:solidFill>
                  <a:srgbClr val="1A1A1A"/>
                </a:solidFill>
                <a:effectLst/>
                <a:latin typeface="-apple-system"/>
              </a:rPr>
              <a:t>：借鉴预训练语言模型（例如</a:t>
            </a:r>
            <a:r>
              <a:rPr lang="en-US" altLang="zh-CN" b="1" dirty="0">
                <a:solidFill>
                  <a:srgbClr val="24569D"/>
                </a:solidFill>
                <a:latin typeface="-apple-system"/>
              </a:rPr>
              <a:t>BERT</a:t>
            </a:r>
            <a:r>
              <a:rPr lang="zh-CN" altLang="en-US" b="0" i="0" dirty="0">
                <a:solidFill>
                  <a:srgbClr val="1A1A1A"/>
                </a:solidFill>
                <a:effectLst/>
                <a:latin typeface="-apple-system"/>
              </a:rPr>
              <a:t>）中的自编码语言模型，可以启发式地</a:t>
            </a:r>
            <a:r>
              <a:rPr lang="en-US" altLang="zh-CN" b="0" i="0" dirty="0">
                <a:solidFill>
                  <a:srgbClr val="1A1A1A"/>
                </a:solidFill>
                <a:effectLst/>
                <a:latin typeface="-apple-system"/>
              </a:rPr>
              <a:t>Mask</a:t>
            </a:r>
            <a:r>
              <a:rPr lang="zh-CN" altLang="en-US" b="0" i="0" dirty="0">
                <a:solidFill>
                  <a:srgbClr val="1A1A1A"/>
                </a:solidFill>
                <a:effectLst/>
                <a:latin typeface="-apple-system"/>
              </a:rPr>
              <a:t>词汇并进行预测替换。</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4.TF-IDF</a:t>
            </a:r>
            <a:r>
              <a:rPr lang="zh-CN" altLang="en-US" b="0" i="0" dirty="0">
                <a:solidFill>
                  <a:srgbClr val="1A1A1A"/>
                </a:solidFill>
                <a:effectLst/>
                <a:latin typeface="-apple-system"/>
              </a:rPr>
              <a:t>：实质上是一种非核心词替换，对那些</a:t>
            </a:r>
            <a:r>
              <a:rPr lang="en-US" altLang="zh-CN" b="0" i="0" dirty="0">
                <a:solidFill>
                  <a:srgbClr val="1A1A1A"/>
                </a:solidFill>
                <a:effectLst/>
                <a:latin typeface="-apple-system"/>
              </a:rPr>
              <a:t>low TF-IDF scores</a:t>
            </a:r>
            <a:r>
              <a:rPr lang="zh-CN" altLang="en-US" b="0" i="0" dirty="0">
                <a:solidFill>
                  <a:srgbClr val="1A1A1A"/>
                </a:solidFill>
                <a:effectLst/>
                <a:latin typeface="-apple-system"/>
              </a:rPr>
              <a:t>的词语进行替换，这一方法最早由</a:t>
            </a:r>
            <a:r>
              <a:rPr lang="en-US" altLang="zh-CN" b="0" i="0" dirty="0">
                <a:solidFill>
                  <a:srgbClr val="1A1A1A"/>
                </a:solidFill>
                <a:effectLst/>
                <a:latin typeface="-apple-system"/>
              </a:rPr>
              <a:t>Google</a:t>
            </a:r>
            <a:r>
              <a:rPr lang="zh-CN" altLang="en-US" b="0" i="0" dirty="0">
                <a:solidFill>
                  <a:srgbClr val="1A1A1A"/>
                </a:solidFill>
                <a:effectLst/>
                <a:latin typeface="-apple-system"/>
              </a:rPr>
              <a:t>的</a:t>
            </a:r>
            <a:r>
              <a:rPr lang="en-US" altLang="zh-CN" b="1" dirty="0">
                <a:solidFill>
                  <a:srgbClr val="24569D"/>
                </a:solidFill>
                <a:latin typeface="-apple-system"/>
              </a:rPr>
              <a:t>UDA</a:t>
            </a:r>
            <a:r>
              <a:rPr lang="zh-CN" altLang="en-US" b="0" i="0" dirty="0">
                <a:solidFill>
                  <a:srgbClr val="1A1A1A"/>
                </a:solidFill>
                <a:effectLst/>
                <a:latin typeface="-apple-system"/>
              </a:rPr>
              <a:t>提出。</a:t>
            </a:r>
            <a:endParaRPr lang="en-US" altLang="zh-CN" b="0" i="0" dirty="0">
              <a:solidFill>
                <a:srgbClr val="1A1A1A"/>
              </a:solidFill>
              <a:effectLst/>
              <a:latin typeface="-apple-system"/>
            </a:endParaRPr>
          </a:p>
        </p:txBody>
      </p:sp>
      <p:pic>
        <p:nvPicPr>
          <p:cNvPr id="7" name="图片 6">
            <a:extLst>
              <a:ext uri="{FF2B5EF4-FFF2-40B4-BE49-F238E27FC236}">
                <a16:creationId xmlns:a16="http://schemas.microsoft.com/office/drawing/2014/main" id="{BC401F79-A24A-4F04-A4A1-C9F8F96F399C}"/>
              </a:ext>
            </a:extLst>
          </p:cNvPr>
          <p:cNvPicPr>
            <a:picLocks noChangeAspect="1"/>
          </p:cNvPicPr>
          <p:nvPr/>
        </p:nvPicPr>
        <p:blipFill>
          <a:blip r:embed="rId4"/>
          <a:stretch>
            <a:fillRect/>
          </a:stretch>
        </p:blipFill>
        <p:spPr>
          <a:xfrm>
            <a:off x="7517757" y="4893986"/>
            <a:ext cx="3286125" cy="1047750"/>
          </a:xfrm>
          <a:prstGeom prst="rect">
            <a:avLst/>
          </a:prstGeom>
        </p:spPr>
      </p:pic>
      <p:pic>
        <p:nvPicPr>
          <p:cNvPr id="9" name="图片 8">
            <a:extLst>
              <a:ext uri="{FF2B5EF4-FFF2-40B4-BE49-F238E27FC236}">
                <a16:creationId xmlns:a16="http://schemas.microsoft.com/office/drawing/2014/main" id="{DFAB134D-BEA9-48CB-A78E-03DE2348FCC5}"/>
              </a:ext>
            </a:extLst>
          </p:cNvPr>
          <p:cNvPicPr>
            <a:picLocks noChangeAspect="1"/>
          </p:cNvPicPr>
          <p:nvPr/>
        </p:nvPicPr>
        <p:blipFill>
          <a:blip r:embed="rId5"/>
          <a:stretch>
            <a:fillRect/>
          </a:stretch>
        </p:blipFill>
        <p:spPr>
          <a:xfrm>
            <a:off x="9958234" y="2871924"/>
            <a:ext cx="1691295" cy="1680383"/>
          </a:xfrm>
          <a:prstGeom prst="rect">
            <a:avLst/>
          </a:prstGeom>
        </p:spPr>
      </p:pic>
      <p:pic>
        <p:nvPicPr>
          <p:cNvPr id="11" name="图片 10">
            <a:extLst>
              <a:ext uri="{FF2B5EF4-FFF2-40B4-BE49-F238E27FC236}">
                <a16:creationId xmlns:a16="http://schemas.microsoft.com/office/drawing/2014/main" id="{C63493A0-322E-4546-BBED-5042BA58732C}"/>
              </a:ext>
            </a:extLst>
          </p:cNvPr>
          <p:cNvPicPr>
            <a:picLocks noChangeAspect="1"/>
          </p:cNvPicPr>
          <p:nvPr/>
        </p:nvPicPr>
        <p:blipFill>
          <a:blip r:embed="rId6"/>
          <a:stretch>
            <a:fillRect/>
          </a:stretch>
        </p:blipFill>
        <p:spPr>
          <a:xfrm>
            <a:off x="7517757" y="2871924"/>
            <a:ext cx="2356248" cy="1794622"/>
          </a:xfrm>
          <a:prstGeom prst="rect">
            <a:avLst/>
          </a:prstGeom>
        </p:spPr>
      </p:pic>
      <p:pic>
        <p:nvPicPr>
          <p:cNvPr id="13" name="图片 12">
            <a:extLst>
              <a:ext uri="{FF2B5EF4-FFF2-40B4-BE49-F238E27FC236}">
                <a16:creationId xmlns:a16="http://schemas.microsoft.com/office/drawing/2014/main" id="{61C86973-2405-4DEA-9EAF-1FBBDBDDC862}"/>
              </a:ext>
            </a:extLst>
          </p:cNvPr>
          <p:cNvPicPr>
            <a:picLocks noChangeAspect="1"/>
          </p:cNvPicPr>
          <p:nvPr/>
        </p:nvPicPr>
        <p:blipFill>
          <a:blip r:embed="rId7"/>
          <a:stretch>
            <a:fillRect/>
          </a:stretch>
        </p:blipFill>
        <p:spPr>
          <a:xfrm>
            <a:off x="7521459" y="1245221"/>
            <a:ext cx="4092444" cy="1340988"/>
          </a:xfrm>
          <a:prstGeom prst="rect">
            <a:avLst/>
          </a:prstGeom>
        </p:spPr>
      </p:pic>
      <p:sp>
        <p:nvSpPr>
          <p:cNvPr id="10" name="文本框 9">
            <a:extLst>
              <a:ext uri="{FF2B5EF4-FFF2-40B4-BE49-F238E27FC236}">
                <a16:creationId xmlns:a16="http://schemas.microsoft.com/office/drawing/2014/main" id="{9A1A6FA8-0AF0-45FD-B24D-89B57940D099}"/>
              </a:ext>
            </a:extLst>
          </p:cNvPr>
          <p:cNvSpPr txBox="1"/>
          <p:nvPr/>
        </p:nvSpPr>
        <p:spPr>
          <a:xfrm>
            <a:off x="1858383" y="6384696"/>
            <a:ext cx="6104964" cy="461665"/>
          </a:xfrm>
          <a:prstGeom prst="rect">
            <a:avLst/>
          </a:prstGeom>
          <a:noFill/>
        </p:spPr>
        <p:txBody>
          <a:bodyPr wrap="square">
            <a:spAutoFit/>
          </a:bodyPr>
          <a:lstStyle/>
          <a:p>
            <a:r>
              <a:rPr lang="en-US" altLang="zh-CN" sz="1200" dirty="0">
                <a:solidFill>
                  <a:schemeClr val="bg1">
                    <a:lumMod val="50000"/>
                  </a:schemeClr>
                </a:solidFill>
              </a:rPr>
              <a:t>《Easy Data Augmentation》</a:t>
            </a:r>
          </a:p>
          <a:p>
            <a:r>
              <a:rPr lang="en-US" altLang="zh-CN" sz="1200" dirty="0">
                <a:solidFill>
                  <a:schemeClr val="bg1">
                    <a:lumMod val="50000"/>
                  </a:schemeClr>
                </a:solidFill>
              </a:rPr>
              <a:t>《Unsupervised Data Augmentation》</a:t>
            </a:r>
            <a:endParaRPr lang="zh-CN" altLang="en-US" sz="1200" dirty="0">
              <a:solidFill>
                <a:schemeClr val="bg1">
                  <a:lumMod val="50000"/>
                </a:schemeClr>
              </a:solidFill>
            </a:endParaRPr>
          </a:p>
        </p:txBody>
      </p:sp>
    </p:spTree>
    <p:extLst>
      <p:ext uri="{BB962C8B-B14F-4D97-AF65-F5344CB8AC3E}">
        <p14:creationId xmlns:p14="http://schemas.microsoft.com/office/powerpoint/2010/main" val="12481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08E95A7-AF6E-45B9-99CA-BFD55F8094CE}"/>
              </a:ext>
            </a:extLst>
          </p:cNvPr>
          <p:cNvSpPr txBox="1"/>
          <p:nvPr/>
        </p:nvSpPr>
        <p:spPr>
          <a:xfrm>
            <a:off x="1078469" y="1198685"/>
            <a:ext cx="7258707" cy="3416769"/>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sz="2000" b="1" i="0" dirty="0">
                <a:solidFill>
                  <a:srgbClr val="C00000"/>
                </a:solidFill>
                <a:effectLst/>
                <a:latin typeface="-apple-system"/>
              </a:rPr>
              <a:t>随机噪音注入</a:t>
            </a:r>
            <a:endParaRPr lang="zh-CN" altLang="en-US" sz="2000" b="0" i="0" dirty="0">
              <a:solidFill>
                <a:srgbClr val="C00000"/>
              </a:solidFill>
              <a:effectLst/>
              <a:latin typeface="-apple-system"/>
            </a:endParaRP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1.</a:t>
            </a:r>
            <a:r>
              <a:rPr lang="zh-CN" altLang="en-US" b="1" i="0" dirty="0">
                <a:solidFill>
                  <a:srgbClr val="1A1A1A"/>
                </a:solidFill>
                <a:effectLst/>
                <a:latin typeface="-apple-system"/>
              </a:rPr>
              <a:t>随机插入（</a:t>
            </a:r>
            <a:r>
              <a:rPr lang="en-US" altLang="zh-CN" b="1" i="0" dirty="0" err="1">
                <a:solidFill>
                  <a:srgbClr val="1A1A1A"/>
                </a:solidFill>
                <a:effectLst/>
                <a:latin typeface="-apple-system"/>
              </a:rPr>
              <a:t>RI,Random</a:t>
            </a:r>
            <a:r>
              <a:rPr lang="en-US" altLang="zh-CN" b="1" i="0" dirty="0">
                <a:solidFill>
                  <a:srgbClr val="1A1A1A"/>
                </a:solidFill>
                <a:effectLst/>
                <a:latin typeface="-apple-system"/>
              </a:rPr>
              <a:t> </a:t>
            </a:r>
            <a:r>
              <a:rPr lang="en-US" altLang="zh-CN" b="1" dirty="0">
                <a:solidFill>
                  <a:srgbClr val="1A1A1A"/>
                </a:solidFill>
                <a:latin typeface="-apple-system"/>
              </a:rPr>
              <a:t>I</a:t>
            </a:r>
            <a:r>
              <a:rPr lang="en-US" altLang="zh-CN" b="1" i="0" dirty="0">
                <a:solidFill>
                  <a:srgbClr val="1A1A1A"/>
                </a:solidFill>
                <a:effectLst/>
                <a:latin typeface="-apple-system"/>
              </a:rPr>
              <a:t>nsertion</a:t>
            </a:r>
            <a:r>
              <a:rPr lang="zh-CN" altLang="en-US" b="1" i="0" dirty="0">
                <a:solidFill>
                  <a:srgbClr val="1A1A1A"/>
                </a:solidFill>
                <a:effectLst/>
                <a:latin typeface="-apple-system"/>
              </a:rPr>
              <a:t>）</a:t>
            </a:r>
            <a:r>
              <a:rPr lang="zh-CN" altLang="en-US" b="0" i="0" dirty="0">
                <a:solidFill>
                  <a:srgbClr val="1A1A1A"/>
                </a:solidFill>
                <a:effectLst/>
                <a:latin typeface="-apple-system"/>
              </a:rPr>
              <a:t>：随机插入一个</a:t>
            </a:r>
            <a:r>
              <a:rPr lang="zh-CN" altLang="en-US" dirty="0">
                <a:solidFill>
                  <a:srgbClr val="1A1A1A"/>
                </a:solidFill>
                <a:latin typeface="-apple-system"/>
              </a:rPr>
              <a:t>近义</a:t>
            </a:r>
            <a:r>
              <a:rPr lang="zh-CN" altLang="en-US" b="0" i="0" dirty="0">
                <a:solidFill>
                  <a:srgbClr val="1A1A1A"/>
                </a:solidFill>
                <a:effectLst/>
                <a:latin typeface="-apple-system"/>
              </a:rPr>
              <a:t>词汇、相应的拼写错误、输入错误、占位符等，</a:t>
            </a:r>
            <a:r>
              <a:rPr lang="en-US" altLang="zh-CN" b="1" dirty="0">
                <a:solidFill>
                  <a:srgbClr val="24569D"/>
                </a:solidFill>
                <a:latin typeface="-apple-system"/>
              </a:rPr>
              <a:t>UDA</a:t>
            </a:r>
            <a:r>
              <a:rPr lang="zh-CN" altLang="en-US" b="0" i="0" dirty="0">
                <a:solidFill>
                  <a:srgbClr val="1A1A1A"/>
                </a:solidFill>
                <a:effectLst/>
                <a:latin typeface="-apple-system"/>
              </a:rPr>
              <a:t>则根据</a:t>
            </a:r>
            <a:r>
              <a:rPr lang="en-US" altLang="zh-CN" b="0" i="0" dirty="0">
                <a:solidFill>
                  <a:srgbClr val="1A1A1A"/>
                </a:solidFill>
                <a:effectLst/>
                <a:latin typeface="-apple-system"/>
              </a:rPr>
              <a:t>Uni-gram</a:t>
            </a:r>
            <a:r>
              <a:rPr lang="zh-CN" altLang="en-US" b="0" i="0" dirty="0">
                <a:solidFill>
                  <a:srgbClr val="1A1A1A"/>
                </a:solidFill>
                <a:effectLst/>
                <a:latin typeface="-apple-system"/>
              </a:rPr>
              <a:t>词频分布进行了采样。</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2.</a:t>
            </a:r>
            <a:r>
              <a:rPr lang="zh-CN" altLang="en-US" b="1" i="0" dirty="0">
                <a:solidFill>
                  <a:srgbClr val="1A1A1A"/>
                </a:solidFill>
                <a:effectLst/>
                <a:latin typeface="-apple-system"/>
              </a:rPr>
              <a:t>随机交换（</a:t>
            </a:r>
            <a:r>
              <a:rPr lang="en-US" altLang="zh-CN" b="1" i="0" dirty="0" err="1">
                <a:solidFill>
                  <a:srgbClr val="1A1A1A"/>
                </a:solidFill>
                <a:effectLst/>
                <a:latin typeface="-apple-system"/>
              </a:rPr>
              <a:t>RS,Random</a:t>
            </a:r>
            <a:r>
              <a:rPr lang="en-US" altLang="zh-CN" b="1" i="0" dirty="0">
                <a:solidFill>
                  <a:srgbClr val="1A1A1A"/>
                </a:solidFill>
                <a:effectLst/>
                <a:latin typeface="-apple-system"/>
              </a:rPr>
              <a:t> </a:t>
            </a:r>
            <a:r>
              <a:rPr lang="en-US" altLang="zh-CN" b="1" dirty="0">
                <a:solidFill>
                  <a:srgbClr val="1A1A1A"/>
                </a:solidFill>
                <a:latin typeface="-apple-system"/>
              </a:rPr>
              <a:t>Swap</a:t>
            </a:r>
            <a:r>
              <a:rPr lang="zh-CN" altLang="en-US" b="1" i="0" dirty="0">
                <a:solidFill>
                  <a:srgbClr val="1A1A1A"/>
                </a:solidFill>
                <a:effectLst/>
                <a:latin typeface="-apple-system"/>
              </a:rPr>
              <a:t>） </a:t>
            </a:r>
            <a:r>
              <a:rPr lang="zh-CN" altLang="en-US" b="0" i="0" dirty="0">
                <a:solidFill>
                  <a:srgbClr val="1A1A1A"/>
                </a:solidFill>
                <a:effectLst/>
                <a:latin typeface="-apple-system"/>
              </a:rPr>
              <a:t>：随机交换词汇或交换句子。</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3.</a:t>
            </a:r>
            <a:r>
              <a:rPr lang="zh-CN" altLang="en-US" b="1" i="0" dirty="0">
                <a:solidFill>
                  <a:srgbClr val="1A1A1A"/>
                </a:solidFill>
                <a:effectLst/>
                <a:latin typeface="-apple-system"/>
              </a:rPr>
              <a:t>随机删除（</a:t>
            </a:r>
            <a:r>
              <a:rPr lang="en-US" altLang="zh-CN" b="1" i="0" dirty="0" err="1">
                <a:solidFill>
                  <a:srgbClr val="1A1A1A"/>
                </a:solidFill>
                <a:effectLst/>
                <a:latin typeface="-apple-system"/>
              </a:rPr>
              <a:t>RD,Random</a:t>
            </a:r>
            <a:r>
              <a:rPr lang="en-US" altLang="zh-CN" b="1" i="0" dirty="0">
                <a:solidFill>
                  <a:srgbClr val="1A1A1A"/>
                </a:solidFill>
                <a:effectLst/>
                <a:latin typeface="-apple-system"/>
              </a:rPr>
              <a:t> </a:t>
            </a:r>
            <a:r>
              <a:rPr lang="en-US" altLang="zh-CN" b="1" dirty="0">
                <a:solidFill>
                  <a:srgbClr val="1A1A1A"/>
                </a:solidFill>
                <a:latin typeface="-apple-system"/>
              </a:rPr>
              <a:t>Deletion</a:t>
            </a:r>
            <a:r>
              <a:rPr lang="zh-CN" altLang="en-US" b="1" i="0" dirty="0">
                <a:solidFill>
                  <a:srgbClr val="1A1A1A"/>
                </a:solidFill>
                <a:effectLst/>
                <a:latin typeface="-apple-system"/>
              </a:rPr>
              <a:t>） </a:t>
            </a:r>
            <a:r>
              <a:rPr lang="zh-CN" altLang="en-US" b="0" i="0" dirty="0">
                <a:solidFill>
                  <a:srgbClr val="1A1A1A"/>
                </a:solidFill>
                <a:effectLst/>
                <a:latin typeface="-apple-system"/>
              </a:rPr>
              <a:t>：随机删除</a:t>
            </a:r>
            <a:r>
              <a:rPr lang="en-US" altLang="zh-CN" b="0" i="0" dirty="0">
                <a:solidFill>
                  <a:srgbClr val="1A1A1A"/>
                </a:solidFill>
                <a:effectLst/>
                <a:latin typeface="-apple-system"/>
              </a:rPr>
              <a:t>(drop)</a:t>
            </a:r>
            <a:r>
              <a:rPr lang="zh-CN" altLang="en-US" b="0" i="0" dirty="0">
                <a:solidFill>
                  <a:srgbClr val="1A1A1A"/>
                </a:solidFill>
                <a:effectLst/>
                <a:latin typeface="-apple-system"/>
              </a:rPr>
              <a:t>词汇或句子。</a:t>
            </a:r>
          </a:p>
          <a:p>
            <a:pPr>
              <a:lnSpc>
                <a:spcPct val="150000"/>
              </a:lnSpc>
            </a:pPr>
            <a:r>
              <a:rPr lang="en-US" altLang="zh-CN" b="1" dirty="0">
                <a:solidFill>
                  <a:srgbClr val="343443"/>
                </a:solidFill>
                <a:latin typeface="-apple-system"/>
              </a:rPr>
              <a:t>Ps</a:t>
            </a:r>
            <a:r>
              <a:rPr lang="zh-CN" altLang="en-US" b="1" dirty="0">
                <a:solidFill>
                  <a:srgbClr val="343443"/>
                </a:solidFill>
                <a:latin typeface="-apple-system"/>
              </a:rPr>
              <a:t>：</a:t>
            </a:r>
            <a:r>
              <a:rPr lang="en-US" altLang="zh-CN" b="1" dirty="0">
                <a:solidFill>
                  <a:srgbClr val="24569D"/>
                </a:solidFill>
                <a:latin typeface="-apple-system"/>
              </a:rPr>
              <a:t>EDA</a:t>
            </a:r>
            <a:r>
              <a:rPr lang="en-US" altLang="zh-CN" dirty="0"/>
              <a:t> </a:t>
            </a:r>
            <a:r>
              <a:rPr lang="zh-CN" altLang="en-US" dirty="0"/>
              <a:t>除了进行同义词替换外，也同时采用上述三种随机噪音注入</a:t>
            </a:r>
          </a:p>
        </p:txBody>
      </p:sp>
      <p:sp>
        <p:nvSpPr>
          <p:cNvPr id="4" name="矩形 3">
            <a:extLst>
              <a:ext uri="{FF2B5EF4-FFF2-40B4-BE49-F238E27FC236}">
                <a16:creationId xmlns:a16="http://schemas.microsoft.com/office/drawing/2014/main" id="{80DD3758-5AE3-4AF9-8E94-4B08E4DD0827}"/>
              </a:ext>
            </a:extLst>
          </p:cNvPr>
          <p:cNvSpPr/>
          <p:nvPr/>
        </p:nvSpPr>
        <p:spPr>
          <a:xfrm>
            <a:off x="921374" y="4951755"/>
            <a:ext cx="8073560" cy="369332"/>
          </a:xfrm>
          <a:prstGeom prst="rect">
            <a:avLst/>
          </a:prstGeom>
        </p:spPr>
        <p:txBody>
          <a:bodyPr wrap="square">
            <a:spAutoFit/>
          </a:bodyPr>
          <a:lstStyle/>
          <a:p>
            <a:r>
              <a:rPr lang="en-US" altLang="zh-CN" dirty="0"/>
              <a:t>A sad, superior human comedy played out on</a:t>
            </a:r>
            <a:r>
              <a:rPr lang="en-US" altLang="zh-CN" dirty="0">
                <a:solidFill>
                  <a:srgbClr val="C00000"/>
                </a:solidFill>
              </a:rPr>
              <a:t> the </a:t>
            </a:r>
            <a:r>
              <a:rPr lang="en-US" altLang="zh-CN" dirty="0"/>
              <a:t>back </a:t>
            </a:r>
            <a:r>
              <a:rPr lang="en-US" altLang="zh-CN" dirty="0">
                <a:solidFill>
                  <a:srgbClr val="C00000"/>
                </a:solidFill>
              </a:rPr>
              <a:t>roads</a:t>
            </a:r>
            <a:r>
              <a:rPr lang="en-US" altLang="zh-CN" dirty="0"/>
              <a:t> of life.</a:t>
            </a:r>
          </a:p>
        </p:txBody>
      </p:sp>
      <p:sp>
        <p:nvSpPr>
          <p:cNvPr id="9" name="椭圆 8">
            <a:extLst>
              <a:ext uri="{FF2B5EF4-FFF2-40B4-BE49-F238E27FC236}">
                <a16:creationId xmlns:a16="http://schemas.microsoft.com/office/drawing/2014/main" id="{9A69A76C-B397-4754-AAE4-596B8712B576}"/>
              </a:ext>
            </a:extLst>
          </p:cNvPr>
          <p:cNvSpPr/>
          <p:nvPr/>
        </p:nvSpPr>
        <p:spPr>
          <a:xfrm>
            <a:off x="6323506" y="5021718"/>
            <a:ext cx="397565" cy="2683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2CE563C-81AF-4640-921E-FBEC966FB602}"/>
              </a:ext>
            </a:extLst>
          </p:cNvPr>
          <p:cNvSpPr/>
          <p:nvPr/>
        </p:nvSpPr>
        <p:spPr>
          <a:xfrm>
            <a:off x="7392007" y="4979040"/>
            <a:ext cx="556372" cy="3537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连接符: 曲线 12">
            <a:extLst>
              <a:ext uri="{FF2B5EF4-FFF2-40B4-BE49-F238E27FC236}">
                <a16:creationId xmlns:a16="http://schemas.microsoft.com/office/drawing/2014/main" id="{E427E3C9-9068-47D7-9787-95980F39E3B1}"/>
              </a:ext>
            </a:extLst>
          </p:cNvPr>
          <p:cNvCxnSpPr>
            <a:cxnSpLocks/>
            <a:stCxn id="9" idx="0"/>
            <a:endCxn id="11" idx="0"/>
          </p:cNvCxnSpPr>
          <p:nvPr/>
        </p:nvCxnSpPr>
        <p:spPr>
          <a:xfrm rot="5400000" flipH="1" flipV="1">
            <a:off x="7074902" y="4426427"/>
            <a:ext cx="42678" cy="1147904"/>
          </a:xfrm>
          <a:prstGeom prst="curvedConnector3">
            <a:avLst>
              <a:gd name="adj1" fmla="val 6356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E4FF59FB-240B-4E7F-A3EE-A4CD6293029E}"/>
              </a:ext>
            </a:extLst>
          </p:cNvPr>
          <p:cNvCxnSpPr>
            <a:cxnSpLocks/>
            <a:stCxn id="11" idx="4"/>
            <a:endCxn id="9" idx="4"/>
          </p:cNvCxnSpPr>
          <p:nvPr/>
        </p:nvCxnSpPr>
        <p:spPr>
          <a:xfrm rot="5400000" flipH="1">
            <a:off x="7074902" y="4737461"/>
            <a:ext cx="42678" cy="1147904"/>
          </a:xfrm>
          <a:prstGeom prst="curvedConnector3">
            <a:avLst>
              <a:gd name="adj1" fmla="val -535639"/>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DB25565-65A1-4F0D-9F4D-13FDBDEAB583}"/>
              </a:ext>
            </a:extLst>
          </p:cNvPr>
          <p:cNvSpPr/>
          <p:nvPr/>
        </p:nvSpPr>
        <p:spPr>
          <a:xfrm>
            <a:off x="1208440" y="4988798"/>
            <a:ext cx="534297" cy="343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B4D2CB28-61C3-4FCA-9A14-D9DCA1B082EE}"/>
              </a:ext>
            </a:extLst>
          </p:cNvPr>
          <p:cNvSpPr/>
          <p:nvPr/>
        </p:nvSpPr>
        <p:spPr>
          <a:xfrm>
            <a:off x="1475588" y="4759129"/>
            <a:ext cx="452128" cy="262589"/>
          </a:xfrm>
          <a:custGeom>
            <a:avLst/>
            <a:gdLst>
              <a:gd name="connsiteX0" fmla="*/ 97126 w 452128"/>
              <a:gd name="connsiteY0" fmla="*/ 262589 h 262589"/>
              <a:gd name="connsiteX1" fmla="*/ 64853 w 452128"/>
              <a:gd name="connsiteY1" fmla="*/ 208801 h 262589"/>
              <a:gd name="connsiteX2" fmla="*/ 21822 w 452128"/>
              <a:gd name="connsiteY2" fmla="*/ 165770 h 262589"/>
              <a:gd name="connsiteX3" fmla="*/ 21822 w 452128"/>
              <a:gd name="connsiteY3" fmla="*/ 68952 h 262589"/>
              <a:gd name="connsiteX4" fmla="*/ 54095 w 452128"/>
              <a:gd name="connsiteY4" fmla="*/ 47436 h 262589"/>
              <a:gd name="connsiteX5" fmla="*/ 118641 w 452128"/>
              <a:gd name="connsiteY5" fmla="*/ 79709 h 262589"/>
              <a:gd name="connsiteX6" fmla="*/ 183187 w 452128"/>
              <a:gd name="connsiteY6" fmla="*/ 144255 h 262589"/>
              <a:gd name="connsiteX7" fmla="*/ 129399 w 452128"/>
              <a:gd name="connsiteY7" fmla="*/ 133497 h 262589"/>
              <a:gd name="connsiteX8" fmla="*/ 75610 w 452128"/>
              <a:gd name="connsiteY8" fmla="*/ 79709 h 262589"/>
              <a:gd name="connsiteX9" fmla="*/ 97126 w 452128"/>
              <a:gd name="connsiteY9" fmla="*/ 47436 h 262589"/>
              <a:gd name="connsiteX10" fmla="*/ 161672 w 452128"/>
              <a:gd name="connsiteY10" fmla="*/ 15163 h 262589"/>
              <a:gd name="connsiteX11" fmla="*/ 226217 w 452128"/>
              <a:gd name="connsiteY11" fmla="*/ 58194 h 262589"/>
              <a:gd name="connsiteX12" fmla="*/ 258490 w 452128"/>
              <a:gd name="connsiteY12" fmla="*/ 79709 h 262589"/>
              <a:gd name="connsiteX13" fmla="*/ 290763 w 452128"/>
              <a:gd name="connsiteY13" fmla="*/ 111982 h 262589"/>
              <a:gd name="connsiteX14" fmla="*/ 312279 w 452128"/>
              <a:gd name="connsiteY14" fmla="*/ 144255 h 262589"/>
              <a:gd name="connsiteX15" fmla="*/ 269248 w 452128"/>
              <a:gd name="connsiteY15" fmla="*/ 101224 h 262589"/>
              <a:gd name="connsiteX16" fmla="*/ 236975 w 452128"/>
              <a:gd name="connsiteY16" fmla="*/ 68952 h 262589"/>
              <a:gd name="connsiteX17" fmla="*/ 215460 w 452128"/>
              <a:gd name="connsiteY17" fmla="*/ 47436 h 262589"/>
              <a:gd name="connsiteX18" fmla="*/ 226217 w 452128"/>
              <a:gd name="connsiteY18" fmla="*/ 15163 h 262589"/>
              <a:gd name="connsiteX19" fmla="*/ 409097 w 452128"/>
              <a:gd name="connsiteY19" fmla="*/ 36679 h 262589"/>
              <a:gd name="connsiteX20" fmla="*/ 452128 w 452128"/>
              <a:gd name="connsiteY20" fmla="*/ 36679 h 26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2128" h="262589">
                <a:moveTo>
                  <a:pt x="97126" y="262589"/>
                </a:moveTo>
                <a:cubicBezTo>
                  <a:pt x="86368" y="244660"/>
                  <a:pt x="77690" y="225306"/>
                  <a:pt x="64853" y="208801"/>
                </a:cubicBezTo>
                <a:cubicBezTo>
                  <a:pt x="52399" y="192789"/>
                  <a:pt x="21822" y="165770"/>
                  <a:pt x="21822" y="165770"/>
                </a:cubicBezTo>
                <a:cubicBezTo>
                  <a:pt x="3694" y="111386"/>
                  <a:pt x="-16535" y="107309"/>
                  <a:pt x="21822" y="68952"/>
                </a:cubicBezTo>
                <a:cubicBezTo>
                  <a:pt x="30964" y="59810"/>
                  <a:pt x="43337" y="54608"/>
                  <a:pt x="54095" y="47436"/>
                </a:cubicBezTo>
                <a:cubicBezTo>
                  <a:pt x="84000" y="57405"/>
                  <a:pt x="93617" y="57466"/>
                  <a:pt x="118641" y="79709"/>
                </a:cubicBezTo>
                <a:cubicBezTo>
                  <a:pt x="141383" y="99924"/>
                  <a:pt x="213023" y="150222"/>
                  <a:pt x="183187" y="144255"/>
                </a:cubicBezTo>
                <a:lnTo>
                  <a:pt x="129399" y="133497"/>
                </a:lnTo>
                <a:cubicBezTo>
                  <a:pt x="111469" y="115568"/>
                  <a:pt x="61545" y="100806"/>
                  <a:pt x="75610" y="79709"/>
                </a:cubicBezTo>
                <a:cubicBezTo>
                  <a:pt x="82782" y="68951"/>
                  <a:pt x="87984" y="56578"/>
                  <a:pt x="97126" y="47436"/>
                </a:cubicBezTo>
                <a:cubicBezTo>
                  <a:pt x="117980" y="26583"/>
                  <a:pt x="135424" y="23913"/>
                  <a:pt x="161672" y="15163"/>
                </a:cubicBezTo>
                <a:cubicBezTo>
                  <a:pt x="218389" y="34069"/>
                  <a:pt x="172495" y="13425"/>
                  <a:pt x="226217" y="58194"/>
                </a:cubicBezTo>
                <a:cubicBezTo>
                  <a:pt x="236149" y="66471"/>
                  <a:pt x="248558" y="71432"/>
                  <a:pt x="258490" y="79709"/>
                </a:cubicBezTo>
                <a:cubicBezTo>
                  <a:pt x="270177" y="89448"/>
                  <a:pt x="281023" y="100295"/>
                  <a:pt x="290763" y="111982"/>
                </a:cubicBezTo>
                <a:cubicBezTo>
                  <a:pt x="299040" y="121914"/>
                  <a:pt x="323843" y="150037"/>
                  <a:pt x="312279" y="144255"/>
                </a:cubicBezTo>
                <a:cubicBezTo>
                  <a:pt x="294136" y="135183"/>
                  <a:pt x="283592" y="115568"/>
                  <a:pt x="269248" y="101224"/>
                </a:cubicBezTo>
                <a:lnTo>
                  <a:pt x="236975" y="68952"/>
                </a:lnTo>
                <a:lnTo>
                  <a:pt x="215460" y="47436"/>
                </a:lnTo>
                <a:cubicBezTo>
                  <a:pt x="219046" y="36678"/>
                  <a:pt x="214977" y="16662"/>
                  <a:pt x="226217" y="15163"/>
                </a:cubicBezTo>
                <a:cubicBezTo>
                  <a:pt x="513058" y="-23082"/>
                  <a:pt x="300933" y="21226"/>
                  <a:pt x="409097" y="36679"/>
                </a:cubicBezTo>
                <a:cubicBezTo>
                  <a:pt x="423296" y="38708"/>
                  <a:pt x="437784" y="36679"/>
                  <a:pt x="452128" y="36679"/>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C334DEE-78DC-4A2B-ABCD-6CFB1706AA1D}"/>
              </a:ext>
            </a:extLst>
          </p:cNvPr>
          <p:cNvSpPr txBox="1"/>
          <p:nvPr/>
        </p:nvSpPr>
        <p:spPr>
          <a:xfrm>
            <a:off x="4189967" y="4618931"/>
            <a:ext cx="1749301" cy="378304"/>
          </a:xfrm>
          <a:prstGeom prst="rect">
            <a:avLst/>
          </a:prstGeom>
          <a:noFill/>
        </p:spPr>
        <p:txBody>
          <a:bodyPr wrap="square">
            <a:spAutoFit/>
          </a:bodyPr>
          <a:lstStyle/>
          <a:p>
            <a:pPr algn="l"/>
            <a:r>
              <a:rPr lang="en-US" altLang="zh-CN" dirty="0">
                <a:solidFill>
                  <a:srgbClr val="C00000"/>
                </a:solidFill>
              </a:rPr>
              <a:t>funniness</a:t>
            </a:r>
            <a:endParaRPr lang="zh-CN" altLang="en-US" dirty="0">
              <a:solidFill>
                <a:srgbClr val="C00000"/>
              </a:solidFill>
            </a:endParaRPr>
          </a:p>
        </p:txBody>
      </p:sp>
      <p:cxnSp>
        <p:nvCxnSpPr>
          <p:cNvPr id="30" name="直接连接符 29">
            <a:extLst>
              <a:ext uri="{FF2B5EF4-FFF2-40B4-BE49-F238E27FC236}">
                <a16:creationId xmlns:a16="http://schemas.microsoft.com/office/drawing/2014/main" id="{8D5C90C4-8FB6-43CB-AC3A-0600E4AE73C4}"/>
              </a:ext>
            </a:extLst>
          </p:cNvPr>
          <p:cNvCxnSpPr>
            <a:cxnSpLocks/>
          </p:cNvCxnSpPr>
          <p:nvPr/>
        </p:nvCxnSpPr>
        <p:spPr>
          <a:xfrm>
            <a:off x="4394693" y="4904227"/>
            <a:ext cx="182880" cy="172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3BA0222-E7E8-4389-8441-97593D7EF0E5}"/>
              </a:ext>
            </a:extLst>
          </p:cNvPr>
          <p:cNvCxnSpPr>
            <a:cxnSpLocks/>
          </p:cNvCxnSpPr>
          <p:nvPr/>
        </p:nvCxnSpPr>
        <p:spPr>
          <a:xfrm flipH="1">
            <a:off x="4577574" y="4904227"/>
            <a:ext cx="258183" cy="172122"/>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ACCFA2A-2851-4029-9F46-1D8933E00B42}"/>
              </a:ext>
            </a:extLst>
          </p:cNvPr>
          <p:cNvSpPr txBox="1"/>
          <p:nvPr/>
        </p:nvSpPr>
        <p:spPr>
          <a:xfrm>
            <a:off x="1152858" y="5321087"/>
            <a:ext cx="6454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solidFill>
                  <a:schemeClr val="accent6">
                    <a:lumMod val="75000"/>
                  </a:schemeClr>
                </a:solidFill>
              </a:rPr>
              <a:t>RD</a:t>
            </a:r>
          </a:p>
        </p:txBody>
      </p:sp>
      <p:sp>
        <p:nvSpPr>
          <p:cNvPr id="41" name="文本框 40">
            <a:extLst>
              <a:ext uri="{FF2B5EF4-FFF2-40B4-BE49-F238E27FC236}">
                <a16:creationId xmlns:a16="http://schemas.microsoft.com/office/drawing/2014/main" id="{419EB02E-246D-4557-A145-22F9D0013830}"/>
              </a:ext>
            </a:extLst>
          </p:cNvPr>
          <p:cNvSpPr txBox="1"/>
          <p:nvPr/>
        </p:nvSpPr>
        <p:spPr>
          <a:xfrm>
            <a:off x="4383935" y="5368764"/>
            <a:ext cx="6454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solidFill>
                  <a:schemeClr val="accent6">
                    <a:lumMod val="75000"/>
                  </a:schemeClr>
                </a:solidFill>
              </a:rPr>
              <a:t>RS</a:t>
            </a:r>
          </a:p>
        </p:txBody>
      </p:sp>
      <p:sp>
        <p:nvSpPr>
          <p:cNvPr id="43" name="文本框 42">
            <a:extLst>
              <a:ext uri="{FF2B5EF4-FFF2-40B4-BE49-F238E27FC236}">
                <a16:creationId xmlns:a16="http://schemas.microsoft.com/office/drawing/2014/main" id="{078B1A32-365E-4D3F-8128-9BB7EBD784F1}"/>
              </a:ext>
            </a:extLst>
          </p:cNvPr>
          <p:cNvSpPr txBox="1"/>
          <p:nvPr/>
        </p:nvSpPr>
        <p:spPr>
          <a:xfrm>
            <a:off x="6838058" y="5404697"/>
            <a:ext cx="6454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solidFill>
                  <a:schemeClr val="accent6">
                    <a:lumMod val="75000"/>
                  </a:schemeClr>
                </a:solidFill>
              </a:rPr>
              <a:t>RI</a:t>
            </a:r>
          </a:p>
        </p:txBody>
      </p:sp>
      <p:pic>
        <p:nvPicPr>
          <p:cNvPr id="45" name="图片 44">
            <a:extLst>
              <a:ext uri="{FF2B5EF4-FFF2-40B4-BE49-F238E27FC236}">
                <a16:creationId xmlns:a16="http://schemas.microsoft.com/office/drawing/2014/main" id="{1121970B-3D51-4A09-922D-70186401BD32}"/>
              </a:ext>
            </a:extLst>
          </p:cNvPr>
          <p:cNvPicPr>
            <a:picLocks noChangeAspect="1"/>
          </p:cNvPicPr>
          <p:nvPr/>
        </p:nvPicPr>
        <p:blipFill>
          <a:blip r:embed="rId3"/>
          <a:stretch>
            <a:fillRect/>
          </a:stretch>
        </p:blipFill>
        <p:spPr>
          <a:xfrm>
            <a:off x="8994934" y="1274627"/>
            <a:ext cx="2864037" cy="524571"/>
          </a:xfrm>
          <a:prstGeom prst="rect">
            <a:avLst/>
          </a:prstGeom>
        </p:spPr>
      </p:pic>
      <p:pic>
        <p:nvPicPr>
          <p:cNvPr id="47" name="图片 46">
            <a:extLst>
              <a:ext uri="{FF2B5EF4-FFF2-40B4-BE49-F238E27FC236}">
                <a16:creationId xmlns:a16="http://schemas.microsoft.com/office/drawing/2014/main" id="{06126818-B5EC-4D5B-9C2D-84B089F925C2}"/>
              </a:ext>
            </a:extLst>
          </p:cNvPr>
          <p:cNvPicPr>
            <a:picLocks noChangeAspect="1"/>
          </p:cNvPicPr>
          <p:nvPr/>
        </p:nvPicPr>
        <p:blipFill>
          <a:blip r:embed="rId4"/>
          <a:stretch>
            <a:fillRect/>
          </a:stretch>
        </p:blipFill>
        <p:spPr>
          <a:xfrm>
            <a:off x="8934973" y="2037012"/>
            <a:ext cx="2983958" cy="1384310"/>
          </a:xfrm>
          <a:prstGeom prst="rect">
            <a:avLst/>
          </a:prstGeom>
        </p:spPr>
      </p:pic>
      <p:pic>
        <p:nvPicPr>
          <p:cNvPr id="49" name="图片 48">
            <a:extLst>
              <a:ext uri="{FF2B5EF4-FFF2-40B4-BE49-F238E27FC236}">
                <a16:creationId xmlns:a16="http://schemas.microsoft.com/office/drawing/2014/main" id="{D8B01597-7A09-4B89-AD2B-3EFAE508E08D}"/>
              </a:ext>
            </a:extLst>
          </p:cNvPr>
          <p:cNvPicPr>
            <a:picLocks noChangeAspect="1"/>
          </p:cNvPicPr>
          <p:nvPr/>
        </p:nvPicPr>
        <p:blipFill>
          <a:blip r:embed="rId5"/>
          <a:stretch>
            <a:fillRect/>
          </a:stretch>
        </p:blipFill>
        <p:spPr>
          <a:xfrm>
            <a:off x="8957478" y="3597686"/>
            <a:ext cx="2910499" cy="1306392"/>
          </a:xfrm>
          <a:prstGeom prst="rect">
            <a:avLst/>
          </a:prstGeom>
        </p:spPr>
      </p:pic>
      <p:sp>
        <p:nvSpPr>
          <p:cNvPr id="53" name="文本框 52">
            <a:extLst>
              <a:ext uri="{FF2B5EF4-FFF2-40B4-BE49-F238E27FC236}">
                <a16:creationId xmlns:a16="http://schemas.microsoft.com/office/drawing/2014/main" id="{E7012943-38FC-4391-B5BF-7C88C2179FE0}"/>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无条件增强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32596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BF3559-F12A-48CA-BD9E-A7252867D25D}"/>
              </a:ext>
            </a:extLst>
          </p:cNvPr>
          <p:cNvSpPr txBox="1"/>
          <p:nvPr/>
        </p:nvSpPr>
        <p:spPr>
          <a:xfrm>
            <a:off x="987013" y="1379242"/>
            <a:ext cx="9674288" cy="3004027"/>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b="1" dirty="0">
                <a:solidFill>
                  <a:srgbClr val="C00000"/>
                </a:solidFill>
                <a:latin typeface="-apple-system"/>
              </a:rPr>
              <a:t>混合</a:t>
            </a:r>
            <a:r>
              <a:rPr lang="en-US" altLang="zh-CN" sz="2000" b="1" dirty="0">
                <a:solidFill>
                  <a:srgbClr val="C00000"/>
                </a:solidFill>
                <a:latin typeface="-apple-system"/>
              </a:rPr>
              <a:t>&amp;</a:t>
            </a:r>
            <a:r>
              <a:rPr lang="zh-CN" altLang="en-US" sz="2000" b="1" dirty="0">
                <a:solidFill>
                  <a:srgbClr val="C00000"/>
                </a:solidFill>
                <a:latin typeface="-apple-system"/>
              </a:rPr>
              <a:t>交叉（使用多个样本产生新样本）</a:t>
            </a: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1.</a:t>
            </a:r>
            <a:r>
              <a:rPr lang="zh-CN" altLang="en-US" b="1" i="0" dirty="0">
                <a:solidFill>
                  <a:srgbClr val="1A1A1A"/>
                </a:solidFill>
                <a:effectLst/>
                <a:latin typeface="-apple-system"/>
              </a:rPr>
              <a:t>混合增强</a:t>
            </a:r>
            <a:r>
              <a:rPr lang="zh-CN" altLang="en-US" b="0" i="0" dirty="0">
                <a:solidFill>
                  <a:srgbClr val="1A1A1A"/>
                </a:solidFill>
                <a:effectLst/>
                <a:latin typeface="-apple-system"/>
              </a:rPr>
              <a:t>：起源于图像领域的</a:t>
            </a:r>
            <a:r>
              <a:rPr lang="en-US" altLang="zh-CN" b="1" dirty="0" err="1">
                <a:solidFill>
                  <a:srgbClr val="24569D"/>
                </a:solidFill>
                <a:latin typeface="-apple-system"/>
              </a:rPr>
              <a:t>Mixup</a:t>
            </a:r>
            <a:r>
              <a:rPr lang="zh-CN" altLang="en-US" b="0" i="0" dirty="0">
                <a:solidFill>
                  <a:srgbClr val="1A1A1A"/>
                </a:solidFill>
                <a:effectLst/>
                <a:latin typeface="-apple-system"/>
              </a:rPr>
              <a:t>，这是一种表示增强方法，借鉴这种思想，文献</a:t>
            </a:r>
            <a:r>
              <a:rPr lang="en-US" altLang="zh-CN" dirty="0">
                <a:solidFill>
                  <a:srgbClr val="1A1A1A"/>
                </a:solidFill>
                <a:latin typeface="-apple-system"/>
              </a:rPr>
              <a:t>[1]</a:t>
            </a:r>
            <a:r>
              <a:rPr lang="zh-CN" altLang="en-US" b="0" i="0" dirty="0">
                <a:solidFill>
                  <a:srgbClr val="1A1A1A"/>
                </a:solidFill>
                <a:effectLst/>
                <a:latin typeface="-apple-system"/>
              </a:rPr>
              <a:t>提出了</a:t>
            </a:r>
            <a:r>
              <a:rPr lang="en-US" altLang="zh-CN" b="0" i="0" dirty="0" err="1">
                <a:solidFill>
                  <a:srgbClr val="1A1A1A"/>
                </a:solidFill>
                <a:effectLst/>
                <a:latin typeface="-apple-system"/>
              </a:rPr>
              <a:t>wordMixup</a:t>
            </a:r>
            <a:r>
              <a:rPr lang="zh-CN" altLang="en-US" b="0" i="0" dirty="0">
                <a:solidFill>
                  <a:srgbClr val="1A1A1A"/>
                </a:solidFill>
                <a:effectLst/>
                <a:latin typeface="-apple-system"/>
              </a:rPr>
              <a:t>和</a:t>
            </a:r>
            <a:r>
              <a:rPr lang="en-US" altLang="zh-CN" b="0" i="0" dirty="0" err="1">
                <a:solidFill>
                  <a:srgbClr val="1A1A1A"/>
                </a:solidFill>
                <a:effectLst/>
                <a:latin typeface="-apple-system"/>
              </a:rPr>
              <a:t>sentMixup</a:t>
            </a:r>
            <a:r>
              <a:rPr lang="zh-CN" altLang="en-US" b="0" i="0" dirty="0">
                <a:solidFill>
                  <a:srgbClr val="1A1A1A"/>
                </a:solidFill>
                <a:effectLst/>
                <a:latin typeface="-apple-system"/>
              </a:rPr>
              <a:t>将词向量和句向量进行</a:t>
            </a:r>
            <a:r>
              <a:rPr lang="en-US" altLang="zh-CN" b="0" i="0" dirty="0" err="1">
                <a:solidFill>
                  <a:srgbClr val="1A1A1A"/>
                </a:solidFill>
                <a:effectLst/>
                <a:latin typeface="-apple-system"/>
              </a:rPr>
              <a:t>Mixup</a:t>
            </a:r>
            <a:r>
              <a:rPr lang="zh-CN" altLang="en-US" b="0" i="0" dirty="0">
                <a:solidFill>
                  <a:srgbClr val="1A1A1A"/>
                </a:solidFill>
                <a:effectLst/>
                <a:latin typeface="-apple-system"/>
              </a:rPr>
              <a:t>。</a:t>
            </a:r>
            <a:endParaRPr lang="en-US" altLang="zh-CN" b="0" i="0" dirty="0">
              <a:solidFill>
                <a:srgbClr val="1A1A1A"/>
              </a:solidFill>
              <a:effectLst/>
              <a:latin typeface="-apple-system"/>
            </a:endParaRPr>
          </a:p>
          <a:p>
            <a:pPr marL="742950" lvl="1" indent="-285750" algn="l">
              <a:lnSpc>
                <a:spcPct val="150000"/>
              </a:lnSpc>
              <a:buFont typeface="Arial" panose="020B0604020202020204" pitchFamily="34" charset="0"/>
              <a:buChar char="•"/>
            </a:pPr>
            <a:r>
              <a:rPr lang="en-US" altLang="zh-CN" b="1" i="0" dirty="0">
                <a:solidFill>
                  <a:srgbClr val="1A1A1A"/>
                </a:solidFill>
                <a:effectLst/>
                <a:latin typeface="-apple-system"/>
              </a:rPr>
              <a:t>2.</a:t>
            </a:r>
            <a:r>
              <a:rPr lang="zh-CN" altLang="en-US" b="1" i="0" dirty="0">
                <a:solidFill>
                  <a:srgbClr val="1A1A1A"/>
                </a:solidFill>
                <a:effectLst/>
                <a:latin typeface="-apple-system"/>
              </a:rPr>
              <a:t>交叉增强：</a:t>
            </a:r>
            <a:r>
              <a:rPr lang="zh-CN" altLang="en-US" b="0" i="0" dirty="0">
                <a:solidFill>
                  <a:srgbClr val="1A1A1A"/>
                </a:solidFill>
                <a:effectLst/>
                <a:latin typeface="-apple-system"/>
              </a:rPr>
              <a:t>类似于“染色体的交叉操作”，例如文献</a:t>
            </a:r>
            <a:r>
              <a:rPr lang="en-US" altLang="zh-CN" b="0" i="0" dirty="0">
                <a:solidFill>
                  <a:srgbClr val="1A1A1A"/>
                </a:solidFill>
                <a:effectLst/>
                <a:latin typeface="-apple-system"/>
              </a:rPr>
              <a:t>[2]</a:t>
            </a:r>
            <a:r>
              <a:rPr lang="zh-CN" altLang="en-US" b="0" i="0" dirty="0">
                <a:solidFill>
                  <a:srgbClr val="1A1A1A"/>
                </a:solidFill>
                <a:effectLst/>
                <a:latin typeface="-apple-system"/>
              </a:rPr>
              <a:t>中将相同</a:t>
            </a:r>
            <a:r>
              <a:rPr lang="zh-CN" altLang="en-US" dirty="0">
                <a:solidFill>
                  <a:srgbClr val="1A1A1A"/>
                </a:solidFill>
                <a:latin typeface="-apple-system"/>
              </a:rPr>
              <a:t>情感</a:t>
            </a:r>
            <a:r>
              <a:rPr lang="zh-CN" altLang="en-US" b="0" i="0" dirty="0">
                <a:solidFill>
                  <a:srgbClr val="1A1A1A"/>
                </a:solidFill>
                <a:effectLst/>
                <a:latin typeface="-apple-system"/>
              </a:rPr>
              <a:t>极性的文本进行交叉。</a:t>
            </a:r>
            <a:endParaRPr lang="en-US" altLang="zh-CN" b="0" i="0" dirty="0">
              <a:solidFill>
                <a:srgbClr val="1A1A1A"/>
              </a:solidFill>
              <a:effectLst/>
              <a:latin typeface="-apple-system"/>
            </a:endParaRPr>
          </a:p>
          <a:p>
            <a:pPr marL="742950" lvl="1" indent="-285750" algn="l">
              <a:lnSpc>
                <a:spcPct val="150000"/>
              </a:lnSpc>
              <a:buFont typeface="Arial" panose="020B0604020202020204" pitchFamily="34" charset="0"/>
              <a:buChar char="•"/>
            </a:pPr>
            <a:endParaRPr lang="zh-CN" altLang="en-US" b="0" i="0" dirty="0">
              <a:solidFill>
                <a:srgbClr val="1A1A1A"/>
              </a:solidFill>
              <a:effectLst/>
              <a:latin typeface="-apple-system"/>
            </a:endParaRPr>
          </a:p>
          <a:p>
            <a:pPr marL="742950" lvl="1" indent="-285750" algn="l">
              <a:lnSpc>
                <a:spcPct val="150000"/>
              </a:lnSpc>
              <a:buFont typeface="Arial" panose="020B0604020202020204" pitchFamily="34" charset="0"/>
              <a:buChar char="•"/>
            </a:pPr>
            <a:endParaRPr lang="zh-CN" altLang="en-US" b="0" i="0" dirty="0">
              <a:solidFill>
                <a:srgbClr val="1A1A1A"/>
              </a:solidFill>
              <a:effectLst/>
              <a:latin typeface="-apple-system"/>
            </a:endParaRPr>
          </a:p>
        </p:txBody>
      </p:sp>
      <p:sp>
        <p:nvSpPr>
          <p:cNvPr id="7" name="文本框 6">
            <a:extLst>
              <a:ext uri="{FF2B5EF4-FFF2-40B4-BE49-F238E27FC236}">
                <a16:creationId xmlns:a16="http://schemas.microsoft.com/office/drawing/2014/main" id="{0DB934F4-4004-41B2-9C22-17875E385A73}"/>
              </a:ext>
            </a:extLst>
          </p:cNvPr>
          <p:cNvSpPr txBox="1"/>
          <p:nvPr/>
        </p:nvSpPr>
        <p:spPr>
          <a:xfrm>
            <a:off x="987013" y="6068951"/>
            <a:ext cx="9953513" cy="523220"/>
          </a:xfrm>
          <a:prstGeom prst="rect">
            <a:avLst/>
          </a:prstGeom>
          <a:noFill/>
        </p:spPr>
        <p:txBody>
          <a:bodyPr wrap="square">
            <a:spAutoFit/>
          </a:bodyPr>
          <a:lstStyle/>
          <a:p>
            <a:r>
              <a:rPr lang="en-US" altLang="zh-CN" sz="1400" dirty="0">
                <a:solidFill>
                  <a:schemeClr val="bg1">
                    <a:lumMod val="50000"/>
                  </a:schemeClr>
                </a:solidFill>
              </a:rPr>
              <a:t>[1]Augmenting Data with </a:t>
            </a:r>
            <a:r>
              <a:rPr lang="en-US" altLang="zh-CN" sz="1400" dirty="0" err="1">
                <a:solidFill>
                  <a:schemeClr val="bg1">
                    <a:lumMod val="50000"/>
                  </a:schemeClr>
                </a:solidFill>
              </a:rPr>
              <a:t>Mixup</a:t>
            </a:r>
            <a:r>
              <a:rPr lang="en-US" altLang="zh-CN" sz="1400" dirty="0">
                <a:solidFill>
                  <a:schemeClr val="bg1">
                    <a:lumMod val="50000"/>
                  </a:schemeClr>
                </a:solidFill>
              </a:rPr>
              <a:t> for Sentence Classification: An Empirical Study</a:t>
            </a:r>
          </a:p>
          <a:p>
            <a:r>
              <a:rPr lang="en-US" altLang="zh-CN" sz="1400" dirty="0">
                <a:solidFill>
                  <a:schemeClr val="bg1">
                    <a:lumMod val="50000"/>
                  </a:schemeClr>
                </a:solidFill>
              </a:rPr>
              <a:t>[2]Data Augmentation and Robust Embeddings for Sentiment Analysis</a:t>
            </a:r>
            <a:endParaRPr lang="zh-CN" altLang="en-US" sz="1400" dirty="0">
              <a:solidFill>
                <a:schemeClr val="bg1">
                  <a:lumMod val="50000"/>
                </a:schemeClr>
              </a:solidFill>
            </a:endParaRPr>
          </a:p>
        </p:txBody>
      </p:sp>
      <p:pic>
        <p:nvPicPr>
          <p:cNvPr id="9" name="图片 8">
            <a:extLst>
              <a:ext uri="{FF2B5EF4-FFF2-40B4-BE49-F238E27FC236}">
                <a16:creationId xmlns:a16="http://schemas.microsoft.com/office/drawing/2014/main" id="{922D1186-CAB1-4399-82C1-E7CDF475DA47}"/>
              </a:ext>
            </a:extLst>
          </p:cNvPr>
          <p:cNvPicPr>
            <a:picLocks noChangeAspect="1"/>
          </p:cNvPicPr>
          <p:nvPr/>
        </p:nvPicPr>
        <p:blipFill>
          <a:blip r:embed="rId3"/>
          <a:stretch>
            <a:fillRect/>
          </a:stretch>
        </p:blipFill>
        <p:spPr>
          <a:xfrm>
            <a:off x="6638824" y="3787632"/>
            <a:ext cx="4166795" cy="1691126"/>
          </a:xfrm>
          <a:prstGeom prst="rect">
            <a:avLst/>
          </a:prstGeom>
        </p:spPr>
      </p:pic>
      <p:pic>
        <p:nvPicPr>
          <p:cNvPr id="11" name="图片 10">
            <a:extLst>
              <a:ext uri="{FF2B5EF4-FFF2-40B4-BE49-F238E27FC236}">
                <a16:creationId xmlns:a16="http://schemas.microsoft.com/office/drawing/2014/main" id="{E785E5D6-4CE4-4EC6-95DB-98411C054044}"/>
              </a:ext>
            </a:extLst>
          </p:cNvPr>
          <p:cNvPicPr>
            <a:picLocks noChangeAspect="1"/>
          </p:cNvPicPr>
          <p:nvPr/>
        </p:nvPicPr>
        <p:blipFill>
          <a:blip r:embed="rId4"/>
          <a:stretch>
            <a:fillRect/>
          </a:stretch>
        </p:blipFill>
        <p:spPr>
          <a:xfrm>
            <a:off x="1642051" y="3535911"/>
            <a:ext cx="4563819" cy="1126799"/>
          </a:xfrm>
          <a:prstGeom prst="rect">
            <a:avLst/>
          </a:prstGeom>
        </p:spPr>
      </p:pic>
      <p:pic>
        <p:nvPicPr>
          <p:cNvPr id="13" name="图片 12">
            <a:extLst>
              <a:ext uri="{FF2B5EF4-FFF2-40B4-BE49-F238E27FC236}">
                <a16:creationId xmlns:a16="http://schemas.microsoft.com/office/drawing/2014/main" id="{ACEDC873-56C0-43E7-88AA-40F67F5AACC7}"/>
              </a:ext>
            </a:extLst>
          </p:cNvPr>
          <p:cNvPicPr>
            <a:picLocks noChangeAspect="1"/>
          </p:cNvPicPr>
          <p:nvPr/>
        </p:nvPicPr>
        <p:blipFill>
          <a:blip r:embed="rId5"/>
          <a:stretch>
            <a:fillRect/>
          </a:stretch>
        </p:blipFill>
        <p:spPr>
          <a:xfrm>
            <a:off x="1642051" y="4726136"/>
            <a:ext cx="4592225" cy="1202987"/>
          </a:xfrm>
          <a:prstGeom prst="rect">
            <a:avLst/>
          </a:prstGeom>
        </p:spPr>
      </p:pic>
      <p:pic>
        <p:nvPicPr>
          <p:cNvPr id="15" name="图片 14">
            <a:extLst>
              <a:ext uri="{FF2B5EF4-FFF2-40B4-BE49-F238E27FC236}">
                <a16:creationId xmlns:a16="http://schemas.microsoft.com/office/drawing/2014/main" id="{CCE40496-DB16-43A7-BA74-7E2A94ED4DB8}"/>
              </a:ext>
            </a:extLst>
          </p:cNvPr>
          <p:cNvPicPr>
            <a:picLocks noChangeAspect="1"/>
          </p:cNvPicPr>
          <p:nvPr/>
        </p:nvPicPr>
        <p:blipFill>
          <a:blip r:embed="rId6"/>
          <a:stretch>
            <a:fillRect/>
          </a:stretch>
        </p:blipFill>
        <p:spPr>
          <a:xfrm>
            <a:off x="5963769" y="802921"/>
            <a:ext cx="3561986" cy="1180385"/>
          </a:xfrm>
          <a:prstGeom prst="rect">
            <a:avLst/>
          </a:prstGeom>
        </p:spPr>
      </p:pic>
      <p:sp>
        <p:nvSpPr>
          <p:cNvPr id="17" name="文本框 16">
            <a:extLst>
              <a:ext uri="{FF2B5EF4-FFF2-40B4-BE49-F238E27FC236}">
                <a16:creationId xmlns:a16="http://schemas.microsoft.com/office/drawing/2014/main" id="{9C81EB16-C1EB-4DFD-BAC4-8B89C128721A}"/>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无条件增强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037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BF3559-F12A-48CA-BD9E-A7252867D25D}"/>
              </a:ext>
            </a:extLst>
          </p:cNvPr>
          <p:cNvSpPr txBox="1"/>
          <p:nvPr/>
        </p:nvSpPr>
        <p:spPr>
          <a:xfrm>
            <a:off x="963257" y="1098283"/>
            <a:ext cx="10265486" cy="2679580"/>
          </a:xfrm>
          <a:prstGeom prst="rect">
            <a:avLst/>
          </a:prstGeom>
          <a:noFill/>
        </p:spPr>
        <p:txBody>
          <a:bodyPr wrap="square">
            <a:spAutoFit/>
          </a:bodyPr>
          <a:lstStyle/>
          <a:p>
            <a:pPr marL="342900" indent="-342900" algn="l">
              <a:lnSpc>
                <a:spcPct val="150000"/>
              </a:lnSpc>
              <a:buFont typeface="Wingdings" panose="05000000000000000000" pitchFamily="2" charset="2"/>
              <a:buChar char="n"/>
            </a:pPr>
            <a:r>
              <a:rPr lang="zh-CN" altLang="en-US" sz="2000" b="1" dirty="0">
                <a:solidFill>
                  <a:srgbClr val="C00000"/>
                </a:solidFill>
                <a:latin typeface="-apple-system"/>
              </a:rPr>
              <a:t>回译：</a:t>
            </a:r>
            <a:r>
              <a:rPr lang="zh-CN" altLang="en-US" dirty="0">
                <a:solidFill>
                  <a:srgbClr val="1A1A1A"/>
                </a:solidFill>
                <a:latin typeface="-apple-system"/>
              </a:rPr>
              <a:t>基于机器翻译技术，例如从中文</a:t>
            </a:r>
            <a:r>
              <a:rPr lang="en-US" altLang="zh-CN" dirty="0">
                <a:solidFill>
                  <a:srgbClr val="1A1A1A"/>
                </a:solidFill>
                <a:latin typeface="-apple-system"/>
              </a:rPr>
              <a:t>-</a:t>
            </a:r>
            <a:r>
              <a:rPr lang="zh-CN" altLang="en-US" dirty="0">
                <a:solidFill>
                  <a:srgbClr val="1A1A1A"/>
                </a:solidFill>
                <a:latin typeface="-apple-system"/>
              </a:rPr>
              <a:t>英文</a:t>
            </a:r>
            <a:r>
              <a:rPr lang="en-US" altLang="zh-CN" dirty="0">
                <a:solidFill>
                  <a:srgbClr val="1A1A1A"/>
                </a:solidFill>
                <a:latin typeface="-apple-system"/>
              </a:rPr>
              <a:t>-</a:t>
            </a:r>
            <a:r>
              <a:rPr lang="zh-CN" altLang="en-US" dirty="0">
                <a:solidFill>
                  <a:srgbClr val="1A1A1A"/>
                </a:solidFill>
                <a:latin typeface="-apple-system"/>
              </a:rPr>
              <a:t>日文</a:t>
            </a:r>
            <a:r>
              <a:rPr lang="en-US" altLang="zh-CN" dirty="0">
                <a:solidFill>
                  <a:srgbClr val="1A1A1A"/>
                </a:solidFill>
                <a:latin typeface="-apple-system"/>
              </a:rPr>
              <a:t>-</a:t>
            </a:r>
            <a:r>
              <a:rPr lang="zh-CN" altLang="en-US" dirty="0">
                <a:solidFill>
                  <a:srgbClr val="1A1A1A"/>
                </a:solidFill>
                <a:latin typeface="-apple-system"/>
              </a:rPr>
              <a:t>中文；</a:t>
            </a:r>
            <a:r>
              <a:rPr lang="en-US" altLang="zh-CN" b="1" dirty="0" err="1">
                <a:solidFill>
                  <a:srgbClr val="24569D"/>
                </a:solidFill>
                <a:latin typeface="-apple-system"/>
              </a:rPr>
              <a:t>QANe</a:t>
            </a:r>
            <a:r>
              <a:rPr lang="en-US" altLang="zh-CN" dirty="0" err="1">
                <a:solidFill>
                  <a:srgbClr val="24569D"/>
                </a:solidFill>
                <a:latin typeface="-apple-system"/>
              </a:rPr>
              <a:t>t</a:t>
            </a:r>
            <a:r>
              <a:rPr lang="zh-CN" altLang="en-US" dirty="0">
                <a:solidFill>
                  <a:srgbClr val="1A1A1A"/>
                </a:solidFill>
                <a:latin typeface="-apple-system"/>
              </a:rPr>
              <a:t>和</a:t>
            </a:r>
            <a:r>
              <a:rPr lang="en-US" altLang="zh-CN" b="1" dirty="0">
                <a:solidFill>
                  <a:srgbClr val="24569D"/>
                </a:solidFill>
                <a:latin typeface="-apple-system"/>
              </a:rPr>
              <a:t>UDA</a:t>
            </a:r>
            <a:r>
              <a:rPr lang="zh-CN" altLang="en-US" dirty="0">
                <a:solidFill>
                  <a:srgbClr val="1A1A1A"/>
                </a:solidFill>
                <a:latin typeface="-apple-system"/>
              </a:rPr>
              <a:t>都采用了回译技术进行数据增强。</a:t>
            </a:r>
          </a:p>
          <a:p>
            <a:pPr marL="342900" indent="-342900" algn="l">
              <a:lnSpc>
                <a:spcPct val="150000"/>
              </a:lnSpc>
              <a:buFont typeface="Wingdings" panose="05000000000000000000" pitchFamily="2" charset="2"/>
              <a:buChar char="n"/>
            </a:pPr>
            <a:r>
              <a:rPr lang="zh-CN" altLang="en-US" sz="2000" b="1" dirty="0">
                <a:solidFill>
                  <a:srgbClr val="C00000"/>
                </a:solidFill>
                <a:latin typeface="-apple-system"/>
              </a:rPr>
              <a:t>句法交换：</a:t>
            </a:r>
            <a:r>
              <a:rPr lang="zh-CN" altLang="en-US" dirty="0">
                <a:solidFill>
                  <a:srgbClr val="1A1A1A"/>
                </a:solidFill>
                <a:latin typeface="-apple-system"/>
              </a:rPr>
              <a:t>通过句法树对文本句子进行</a:t>
            </a:r>
            <a:r>
              <a:rPr lang="zh-CN" altLang="en-US" b="1" dirty="0">
                <a:solidFill>
                  <a:srgbClr val="24569D"/>
                </a:solidFill>
                <a:latin typeface="-apple-system"/>
              </a:rPr>
              <a:t>解析</a:t>
            </a:r>
            <a:r>
              <a:rPr lang="zh-CN" altLang="en-US" dirty="0">
                <a:solidFill>
                  <a:srgbClr val="1A1A1A"/>
                </a:solidFill>
                <a:latin typeface="-apple-system"/>
              </a:rPr>
              <a:t>，并利用相关规则进行转换，例如将主动式变成被动式句子。</a:t>
            </a:r>
          </a:p>
          <a:p>
            <a:pPr marL="342900" indent="-342900" algn="l">
              <a:lnSpc>
                <a:spcPct val="150000"/>
              </a:lnSpc>
              <a:buFont typeface="Wingdings" panose="05000000000000000000" pitchFamily="2" charset="2"/>
              <a:buChar char="n"/>
            </a:pPr>
            <a:r>
              <a:rPr lang="zh-CN" altLang="en-US" sz="2000" b="1" dirty="0">
                <a:solidFill>
                  <a:srgbClr val="C00000"/>
                </a:solidFill>
                <a:latin typeface="-apple-system"/>
              </a:rPr>
              <a:t>对抗增强</a:t>
            </a:r>
            <a:r>
              <a:rPr lang="en-US" altLang="zh-CN" sz="2000" b="1" dirty="0">
                <a:solidFill>
                  <a:srgbClr val="C00000"/>
                </a:solidFill>
                <a:latin typeface="-apple-system"/>
              </a:rPr>
              <a:t>: </a:t>
            </a:r>
            <a:r>
              <a:rPr lang="zh-CN" altLang="en-US" dirty="0">
                <a:solidFill>
                  <a:srgbClr val="1A1A1A"/>
                </a:solidFill>
                <a:latin typeface="-apple-system"/>
              </a:rPr>
              <a:t>不同于</a:t>
            </a:r>
            <a:r>
              <a:rPr lang="en-US" altLang="zh-CN" dirty="0">
                <a:solidFill>
                  <a:srgbClr val="1A1A1A"/>
                </a:solidFill>
                <a:latin typeface="-apple-system"/>
              </a:rPr>
              <a:t>CV</a:t>
            </a:r>
            <a:r>
              <a:rPr lang="zh-CN" altLang="en-US" dirty="0">
                <a:solidFill>
                  <a:srgbClr val="1A1A1A"/>
                </a:solidFill>
                <a:latin typeface="-apple-system"/>
              </a:rPr>
              <a:t>领域利用</a:t>
            </a:r>
            <a:r>
              <a:rPr lang="en-US" altLang="zh-CN" dirty="0">
                <a:solidFill>
                  <a:srgbClr val="1A1A1A"/>
                </a:solidFill>
                <a:latin typeface="-apple-system"/>
              </a:rPr>
              <a:t>GAN</a:t>
            </a:r>
            <a:r>
              <a:rPr lang="zh-CN" altLang="en-US" dirty="0">
                <a:solidFill>
                  <a:srgbClr val="1A1A1A"/>
                </a:solidFill>
                <a:latin typeface="-apple-system"/>
              </a:rPr>
              <a:t>生成对抗进行数据增强，</a:t>
            </a:r>
            <a:r>
              <a:rPr lang="en-US" altLang="zh-CN" dirty="0">
                <a:solidFill>
                  <a:srgbClr val="1A1A1A"/>
                </a:solidFill>
                <a:latin typeface="-apple-system"/>
              </a:rPr>
              <a:t>NLP</a:t>
            </a:r>
            <a:r>
              <a:rPr lang="zh-CN" altLang="en-US" dirty="0">
                <a:solidFill>
                  <a:srgbClr val="1A1A1A"/>
                </a:solidFill>
                <a:latin typeface="-apple-system"/>
              </a:rPr>
              <a:t>中通常</a:t>
            </a:r>
            <a:r>
              <a:rPr lang="zh-CN" altLang="en-US" b="1" dirty="0">
                <a:solidFill>
                  <a:srgbClr val="24569D"/>
                </a:solidFill>
                <a:latin typeface="-apple-system"/>
              </a:rPr>
              <a:t>在词向量上添加扰动</a:t>
            </a:r>
            <a:r>
              <a:rPr lang="zh-CN" altLang="en-US" dirty="0">
                <a:solidFill>
                  <a:srgbClr val="1A1A1A"/>
                </a:solidFill>
                <a:latin typeface="-apple-system"/>
              </a:rPr>
              <a:t>并进行对抗训练。</a:t>
            </a:r>
          </a:p>
        </p:txBody>
      </p:sp>
      <p:pic>
        <p:nvPicPr>
          <p:cNvPr id="4" name="图片 3">
            <a:extLst>
              <a:ext uri="{FF2B5EF4-FFF2-40B4-BE49-F238E27FC236}">
                <a16:creationId xmlns:a16="http://schemas.microsoft.com/office/drawing/2014/main" id="{D03586DA-7775-4FE2-86D0-5255E3FEC8C9}"/>
              </a:ext>
            </a:extLst>
          </p:cNvPr>
          <p:cNvPicPr>
            <a:picLocks noChangeAspect="1"/>
          </p:cNvPicPr>
          <p:nvPr/>
        </p:nvPicPr>
        <p:blipFill>
          <a:blip r:embed="rId3"/>
          <a:stretch>
            <a:fillRect/>
          </a:stretch>
        </p:blipFill>
        <p:spPr>
          <a:xfrm>
            <a:off x="963257" y="3949280"/>
            <a:ext cx="4367604" cy="2036248"/>
          </a:xfrm>
          <a:prstGeom prst="rect">
            <a:avLst/>
          </a:prstGeom>
        </p:spPr>
      </p:pic>
      <p:pic>
        <p:nvPicPr>
          <p:cNvPr id="8" name="图片 7">
            <a:extLst>
              <a:ext uri="{FF2B5EF4-FFF2-40B4-BE49-F238E27FC236}">
                <a16:creationId xmlns:a16="http://schemas.microsoft.com/office/drawing/2014/main" id="{DA2F7404-BC1C-4D79-B4E6-72B8AAC59F61}"/>
              </a:ext>
            </a:extLst>
          </p:cNvPr>
          <p:cNvPicPr>
            <a:picLocks noChangeAspect="1"/>
          </p:cNvPicPr>
          <p:nvPr/>
        </p:nvPicPr>
        <p:blipFill>
          <a:blip r:embed="rId4"/>
          <a:stretch>
            <a:fillRect/>
          </a:stretch>
        </p:blipFill>
        <p:spPr>
          <a:xfrm>
            <a:off x="5852160" y="3914848"/>
            <a:ext cx="4057033" cy="2105111"/>
          </a:xfrm>
          <a:prstGeom prst="rect">
            <a:avLst/>
          </a:prstGeom>
        </p:spPr>
      </p:pic>
      <p:sp>
        <p:nvSpPr>
          <p:cNvPr id="12" name="文本框 11">
            <a:extLst>
              <a:ext uri="{FF2B5EF4-FFF2-40B4-BE49-F238E27FC236}">
                <a16:creationId xmlns:a16="http://schemas.microsoft.com/office/drawing/2014/main" id="{C89ED61E-77D4-4D19-B425-F045819607E5}"/>
              </a:ext>
            </a:extLst>
          </p:cNvPr>
          <p:cNvSpPr txBox="1"/>
          <p:nvPr/>
        </p:nvSpPr>
        <p:spPr>
          <a:xfrm>
            <a:off x="818006" y="0"/>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无条件增强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0429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4AED2C0-1EFB-40F5-91A0-3CC284FC8A37}"/>
              </a:ext>
            </a:extLst>
          </p:cNvPr>
          <p:cNvSpPr txBox="1"/>
          <p:nvPr/>
        </p:nvSpPr>
        <p:spPr>
          <a:xfrm>
            <a:off x="325637" y="58665"/>
            <a:ext cx="8693296" cy="743986"/>
          </a:xfrm>
          <a:prstGeom prst="rect">
            <a:avLst/>
          </a:prstGeom>
          <a:noFill/>
        </p:spPr>
        <p:txBody>
          <a:bodyPr wrap="square">
            <a:spAutoFit/>
          </a:bodyPr>
          <a:lstStyle/>
          <a:p>
            <a:pPr algn="l" latinLnBrk="1">
              <a:lnSpc>
                <a:spcPct val="150000"/>
              </a:lnSpc>
            </a:pPr>
            <a:r>
              <a:rPr lang="zh-CN" altLang="en-US" sz="3200" b="1" i="0" dirty="0">
                <a:solidFill>
                  <a:srgbClr val="222226"/>
                </a:solidFill>
                <a:effectLst/>
                <a:latin typeface="Microsoft YaHei" panose="020B0503020204020204" pitchFamily="34" charset="-122"/>
                <a:ea typeface="Microsoft YaHei" panose="020B0503020204020204" pitchFamily="34" charset="-122"/>
              </a:rPr>
              <a:t>文本增强</a:t>
            </a:r>
            <a:r>
              <a:rPr lang="en-US" altLang="zh-CN" sz="3200" b="1" i="0" dirty="0">
                <a:solidFill>
                  <a:srgbClr val="222226"/>
                </a:solidFill>
                <a:effectLst/>
                <a:latin typeface="Microsoft YaHei" panose="020B0503020204020204" pitchFamily="34" charset="-122"/>
                <a:ea typeface="Microsoft YaHei" panose="020B0503020204020204" pitchFamily="34" charset="-122"/>
              </a:rPr>
              <a:t>-</a:t>
            </a:r>
            <a:r>
              <a:rPr lang="zh-CN" altLang="en-US" sz="3200" b="1" i="0" dirty="0">
                <a:solidFill>
                  <a:srgbClr val="222226"/>
                </a:solidFill>
                <a:effectLst/>
                <a:latin typeface="Microsoft YaHei" panose="020B0503020204020204" pitchFamily="34" charset="-122"/>
                <a:ea typeface="Microsoft YaHei" panose="020B0503020204020204" pitchFamily="34" charset="-122"/>
              </a:rPr>
              <a:t>条件增强</a:t>
            </a:r>
            <a:endParaRPr lang="en-US" altLang="zh-CN" sz="3200" b="1" i="0" dirty="0">
              <a:solidFill>
                <a:srgbClr val="222226"/>
              </a:solidFill>
              <a:effectLst/>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425EFD3A-8691-4FF7-B3D3-5C7A25EA1B66}"/>
              </a:ext>
            </a:extLst>
          </p:cNvPr>
          <p:cNvSpPr txBox="1"/>
          <p:nvPr/>
        </p:nvSpPr>
        <p:spPr>
          <a:xfrm>
            <a:off x="199274" y="1476871"/>
            <a:ext cx="7721378" cy="3561616"/>
          </a:xfrm>
          <a:prstGeom prst="rect">
            <a:avLst/>
          </a:prstGeom>
          <a:noFill/>
        </p:spPr>
        <p:txBody>
          <a:bodyPr wrap="square">
            <a:spAutoFit/>
          </a:bodyPr>
          <a:lstStyle/>
          <a:p>
            <a:pPr marL="285750" indent="-285750" algn="l">
              <a:lnSpc>
                <a:spcPct val="150000"/>
              </a:lnSpc>
              <a:buFont typeface="Wingdings" panose="05000000000000000000" pitchFamily="2" charset="2"/>
              <a:buChar char="n"/>
            </a:pPr>
            <a:r>
              <a:rPr lang="zh-CN" altLang="en-US" sz="2000" b="1" i="0" dirty="0">
                <a:solidFill>
                  <a:srgbClr val="C00000"/>
                </a:solidFill>
                <a:effectLst/>
                <a:latin typeface="-apple-system"/>
              </a:rPr>
              <a:t>深度生成模型：</a:t>
            </a:r>
            <a:endParaRPr lang="en-US" altLang="zh-CN" sz="2000" b="1" i="0" dirty="0">
              <a:solidFill>
                <a:srgbClr val="C00000"/>
              </a:solidFill>
              <a:effectLst/>
              <a:latin typeface="-apple-system"/>
            </a:endParaRPr>
          </a:p>
          <a:p>
            <a:pPr lvl="1">
              <a:lnSpc>
                <a:spcPct val="150000"/>
              </a:lnSpc>
              <a:buFont typeface="Arial" panose="020B0604020202020204" pitchFamily="34" charset="0"/>
              <a:buChar char="•"/>
            </a:pPr>
            <a:r>
              <a:rPr lang="zh-CN" altLang="en-US" sz="1600" b="0" i="0" dirty="0">
                <a:solidFill>
                  <a:srgbClr val="1A1A1A"/>
                </a:solidFill>
                <a:effectLst/>
                <a:latin typeface="-apple-system"/>
              </a:rPr>
              <a:t>使用</a:t>
            </a:r>
            <a:r>
              <a:rPr lang="en-US" altLang="zh-CN" sz="1600" b="0" i="0" dirty="0">
                <a:solidFill>
                  <a:srgbClr val="1A1A1A"/>
                </a:solidFill>
                <a:effectLst/>
                <a:latin typeface="-apple-system"/>
              </a:rPr>
              <a:t>Conditional</a:t>
            </a:r>
            <a:r>
              <a:rPr lang="zh-CN" altLang="en-US" sz="1600" b="0" i="0" dirty="0">
                <a:solidFill>
                  <a:srgbClr val="1A1A1A"/>
                </a:solidFill>
                <a:effectLst/>
                <a:latin typeface="-apple-system"/>
              </a:rPr>
              <a:t>变分自编码模型</a:t>
            </a:r>
            <a:r>
              <a:rPr lang="en-US" altLang="zh-CN" sz="1600" b="0" i="0" dirty="0">
                <a:solidFill>
                  <a:srgbClr val="1A1A1A"/>
                </a:solidFill>
                <a:effectLst/>
                <a:latin typeface="-apple-system"/>
              </a:rPr>
              <a:t>(CVAE)</a:t>
            </a:r>
            <a:r>
              <a:rPr lang="zh-CN" altLang="en-US" sz="1600" b="0" i="0" dirty="0">
                <a:solidFill>
                  <a:srgbClr val="1A1A1A"/>
                </a:solidFill>
                <a:effectLst/>
                <a:latin typeface="-apple-system"/>
              </a:rPr>
              <a:t>或</a:t>
            </a:r>
            <a:r>
              <a:rPr lang="en-US" altLang="zh-CN" sz="1600" b="0" i="0" dirty="0">
                <a:solidFill>
                  <a:srgbClr val="1A1A1A"/>
                </a:solidFill>
                <a:effectLst/>
                <a:latin typeface="-apple-system"/>
              </a:rPr>
              <a:t>GAN</a:t>
            </a:r>
            <a:r>
              <a:rPr lang="zh-CN" altLang="en-US" sz="1600" dirty="0">
                <a:solidFill>
                  <a:srgbClr val="1A1A1A"/>
                </a:solidFill>
                <a:latin typeface="-apple-system"/>
              </a:rPr>
              <a:t>，</a:t>
            </a:r>
            <a:r>
              <a:rPr lang="zh-CN" altLang="en-US" sz="1600" b="0" i="0" dirty="0">
                <a:solidFill>
                  <a:srgbClr val="1A1A1A"/>
                </a:solidFill>
                <a:effectLst/>
                <a:latin typeface="-apple-system"/>
              </a:rPr>
              <a:t>生成一个高质量的增强数据，往往需要充分的标注量，但这却与少样本的前提矛盾。</a:t>
            </a:r>
            <a:endParaRPr lang="en-US" altLang="zh-CN" sz="1600" b="0" i="0" dirty="0">
              <a:solidFill>
                <a:srgbClr val="1A1A1A"/>
              </a:solidFill>
              <a:effectLst/>
              <a:latin typeface="-apple-system"/>
            </a:endParaRPr>
          </a:p>
          <a:p>
            <a:pPr marL="342900" indent="-342900" algn="l">
              <a:lnSpc>
                <a:spcPct val="150000"/>
              </a:lnSpc>
              <a:buFont typeface="Wingdings" panose="05000000000000000000" pitchFamily="2" charset="2"/>
              <a:buChar char="n"/>
            </a:pPr>
            <a:r>
              <a:rPr lang="zh-CN" altLang="en-US" sz="2000" b="1" i="0" dirty="0">
                <a:solidFill>
                  <a:srgbClr val="C00000"/>
                </a:solidFill>
                <a:effectLst/>
                <a:latin typeface="-apple-system"/>
              </a:rPr>
              <a:t>预训练语言模型</a:t>
            </a:r>
            <a:r>
              <a:rPr lang="zh-CN" altLang="en-US" sz="2000" b="0" i="0" dirty="0">
                <a:solidFill>
                  <a:srgbClr val="C00000"/>
                </a:solidFill>
                <a:effectLst/>
                <a:latin typeface="-apple-system"/>
              </a:rPr>
              <a:t>：</a:t>
            </a:r>
            <a:endParaRPr lang="en-US" altLang="zh-CN" sz="2000" b="0" i="0" dirty="0">
              <a:solidFill>
                <a:srgbClr val="C00000"/>
              </a:solidFill>
              <a:effectLst/>
              <a:latin typeface="-apple-system"/>
            </a:endParaRPr>
          </a:p>
          <a:p>
            <a:pPr lvl="1">
              <a:lnSpc>
                <a:spcPct val="150000"/>
              </a:lnSpc>
              <a:buFont typeface="Arial" panose="020B0604020202020204" pitchFamily="34" charset="0"/>
              <a:buChar char="•"/>
            </a:pPr>
            <a:r>
              <a:rPr lang="zh-CN" altLang="en-US" sz="1600" b="0" i="0" dirty="0">
                <a:solidFill>
                  <a:srgbClr val="1A1A1A"/>
                </a:solidFill>
                <a:effectLst/>
                <a:latin typeface="-apple-system"/>
              </a:rPr>
              <a:t>利用预</a:t>
            </a:r>
            <a:r>
              <a:rPr lang="zh-CN" altLang="en-US" sz="1600" dirty="0">
                <a:solidFill>
                  <a:srgbClr val="1A1A1A"/>
                </a:solidFill>
                <a:latin typeface="-apple-system"/>
              </a:rPr>
              <a:t>训练语言模型，结合标签信息去</a:t>
            </a:r>
            <a:r>
              <a:rPr lang="zh-CN" altLang="en-US" sz="1600" b="0" i="0" dirty="0">
                <a:solidFill>
                  <a:srgbClr val="1A1A1A"/>
                </a:solidFill>
                <a:effectLst/>
                <a:latin typeface="-apple-system"/>
              </a:rPr>
              <a:t>做文本增强，或许能解决深度生成模型在少样本问题上的矛盾。</a:t>
            </a:r>
          </a:p>
          <a:p>
            <a:pPr marL="1200150" lvl="2" indent="-285750">
              <a:lnSpc>
                <a:spcPct val="150000"/>
              </a:lnSpc>
              <a:buFont typeface="Arial" panose="020B0604020202020204" pitchFamily="34" charset="0"/>
              <a:buChar char="•"/>
            </a:pPr>
            <a:r>
              <a:rPr lang="en-US" altLang="zh-CN" sz="1600" b="1" i="0" dirty="0">
                <a:solidFill>
                  <a:srgbClr val="1A1A1A"/>
                </a:solidFill>
                <a:effectLst/>
                <a:latin typeface="-apple-system"/>
              </a:rPr>
              <a:t>Contextual Augment</a:t>
            </a:r>
            <a:r>
              <a:rPr lang="en-US" altLang="zh-CN" sz="1600" b="0" i="0" dirty="0">
                <a:solidFill>
                  <a:srgbClr val="1A1A1A"/>
                </a:solidFill>
                <a:effectLst/>
                <a:latin typeface="-apple-system"/>
              </a:rPr>
              <a:t>[3]</a:t>
            </a:r>
            <a:r>
              <a:rPr lang="zh-CN" altLang="en-US" sz="1600" b="0" i="0" dirty="0">
                <a:solidFill>
                  <a:srgbClr val="1A1A1A"/>
                </a:solidFill>
                <a:effectLst/>
                <a:latin typeface="-apple-system"/>
              </a:rPr>
              <a:t> ：将标签信息融入网络结构进行</a:t>
            </a:r>
            <a:r>
              <a:rPr lang="en-US" altLang="zh-CN" sz="1600" b="0" i="0" dirty="0">
                <a:solidFill>
                  <a:srgbClr val="1A1A1A"/>
                </a:solidFill>
                <a:effectLst/>
                <a:latin typeface="-apple-system"/>
              </a:rPr>
              <a:t>finetune</a:t>
            </a:r>
          </a:p>
          <a:p>
            <a:pPr marL="1200150" lvl="2" indent="-285750">
              <a:lnSpc>
                <a:spcPct val="150000"/>
              </a:lnSpc>
              <a:buFont typeface="Arial" panose="020B0604020202020204" pitchFamily="34" charset="0"/>
              <a:buChar char="•"/>
            </a:pPr>
            <a:r>
              <a:rPr lang="en-US" altLang="zh-CN" sz="1600" b="1" i="0" dirty="0">
                <a:solidFill>
                  <a:srgbClr val="1A1A1A"/>
                </a:solidFill>
                <a:effectLst/>
                <a:latin typeface="-apple-system"/>
              </a:rPr>
              <a:t>CBERT</a:t>
            </a:r>
            <a:r>
              <a:rPr lang="en-US" altLang="zh-CN" sz="1600" b="0" i="0" dirty="0">
                <a:solidFill>
                  <a:srgbClr val="1A1A1A"/>
                </a:solidFill>
                <a:effectLst/>
                <a:latin typeface="-apple-system"/>
              </a:rPr>
              <a:t>[4]</a:t>
            </a:r>
            <a:r>
              <a:rPr lang="zh-CN" altLang="en-US" sz="1600" b="0" i="0" dirty="0">
                <a:solidFill>
                  <a:srgbClr val="1A1A1A"/>
                </a:solidFill>
                <a:effectLst/>
                <a:latin typeface="-apple-system"/>
              </a:rPr>
              <a:t> ：将</a:t>
            </a:r>
            <a:r>
              <a:rPr lang="en-US" altLang="zh-CN" sz="1600" b="0" i="0" dirty="0">
                <a:solidFill>
                  <a:srgbClr val="1A1A1A"/>
                </a:solidFill>
                <a:effectLst/>
                <a:latin typeface="-apple-system"/>
              </a:rPr>
              <a:t>segment embedding</a:t>
            </a:r>
            <a:r>
              <a:rPr lang="zh-CN" altLang="en-US" sz="1600" b="0" i="0" dirty="0">
                <a:solidFill>
                  <a:srgbClr val="1A1A1A"/>
                </a:solidFill>
                <a:effectLst/>
                <a:latin typeface="-apple-system"/>
              </a:rPr>
              <a:t>转换融入标签指示的</a:t>
            </a:r>
            <a:r>
              <a:rPr lang="en-US" altLang="zh-CN" sz="1600" b="0" i="0" dirty="0">
                <a:solidFill>
                  <a:srgbClr val="1A1A1A"/>
                </a:solidFill>
                <a:effectLst/>
                <a:latin typeface="-apple-system"/>
              </a:rPr>
              <a:t>label embedding</a:t>
            </a:r>
          </a:p>
          <a:p>
            <a:pPr marL="1200150" lvl="2" indent="-285750">
              <a:lnSpc>
                <a:spcPct val="150000"/>
              </a:lnSpc>
              <a:buFont typeface="Arial" panose="020B0604020202020204" pitchFamily="34" charset="0"/>
              <a:buChar char="•"/>
            </a:pPr>
            <a:r>
              <a:rPr lang="en-US" altLang="zh-CN" sz="1600" b="1" i="0" dirty="0">
                <a:solidFill>
                  <a:srgbClr val="1A1A1A"/>
                </a:solidFill>
                <a:effectLst/>
                <a:latin typeface="-apple-system"/>
              </a:rPr>
              <a:t>LAMBADA</a:t>
            </a:r>
            <a:r>
              <a:rPr lang="zh-CN" altLang="en-US" sz="1600" b="0" i="0" dirty="0">
                <a:solidFill>
                  <a:srgbClr val="1A1A1A"/>
                </a:solidFill>
                <a:effectLst/>
                <a:latin typeface="-apple-system"/>
              </a:rPr>
              <a:t> </a:t>
            </a:r>
            <a:r>
              <a:rPr lang="en-US" altLang="zh-CN" sz="1600" b="0" i="0" dirty="0">
                <a:solidFill>
                  <a:srgbClr val="1A1A1A"/>
                </a:solidFill>
                <a:effectLst/>
                <a:latin typeface="-apple-system"/>
              </a:rPr>
              <a:t>[5]</a:t>
            </a:r>
            <a:r>
              <a:rPr lang="zh-CN" altLang="en-US" sz="1600" b="0" i="0" dirty="0">
                <a:solidFill>
                  <a:srgbClr val="1A1A1A"/>
                </a:solidFill>
                <a:effectLst/>
                <a:latin typeface="-apple-system"/>
              </a:rPr>
              <a:t>：将标签信息与原文拼接当作训练数据进行</a:t>
            </a:r>
            <a:r>
              <a:rPr lang="en-US" altLang="zh-CN" sz="1600" b="0" i="0" dirty="0">
                <a:solidFill>
                  <a:srgbClr val="1A1A1A"/>
                </a:solidFill>
                <a:effectLst/>
                <a:latin typeface="-apple-system"/>
              </a:rPr>
              <a:t>finetune</a:t>
            </a:r>
          </a:p>
        </p:txBody>
      </p:sp>
      <p:sp>
        <p:nvSpPr>
          <p:cNvPr id="9" name="文本框 8">
            <a:extLst>
              <a:ext uri="{FF2B5EF4-FFF2-40B4-BE49-F238E27FC236}">
                <a16:creationId xmlns:a16="http://schemas.microsoft.com/office/drawing/2014/main" id="{BA092C50-0427-40AF-B9B7-E8DA8A1B5861}"/>
              </a:ext>
            </a:extLst>
          </p:cNvPr>
          <p:cNvSpPr txBox="1"/>
          <p:nvPr/>
        </p:nvSpPr>
        <p:spPr>
          <a:xfrm>
            <a:off x="1194052" y="6119336"/>
            <a:ext cx="8987916" cy="738664"/>
          </a:xfrm>
          <a:prstGeom prst="rect">
            <a:avLst/>
          </a:prstGeom>
          <a:noFill/>
        </p:spPr>
        <p:txBody>
          <a:bodyPr wrap="square">
            <a:spAutoFit/>
          </a:bodyPr>
          <a:lstStyle/>
          <a:p>
            <a:r>
              <a:rPr lang="en-US" altLang="zh-CN" sz="1400" dirty="0">
                <a:solidFill>
                  <a:schemeClr val="bg1">
                    <a:lumMod val="50000"/>
                  </a:schemeClr>
                </a:solidFill>
              </a:rPr>
              <a:t>[3] Contextual augmentation: Data augmentation by words with paradigmatic relations</a:t>
            </a:r>
          </a:p>
          <a:p>
            <a:r>
              <a:rPr lang="en-US" altLang="zh-CN" sz="1400" dirty="0">
                <a:solidFill>
                  <a:schemeClr val="bg1">
                    <a:lumMod val="50000"/>
                  </a:schemeClr>
                </a:solidFill>
              </a:rPr>
              <a:t>[4] Conditional BERT contextual augmentation</a:t>
            </a:r>
          </a:p>
          <a:p>
            <a:r>
              <a:rPr lang="en-US" altLang="zh-CN" sz="1400" dirty="0">
                <a:solidFill>
                  <a:schemeClr val="bg1">
                    <a:lumMod val="50000"/>
                  </a:schemeClr>
                </a:solidFill>
              </a:rPr>
              <a:t>[5] Do Not Have Enough Data? Deep Learning to the Rescue!</a:t>
            </a:r>
          </a:p>
        </p:txBody>
      </p:sp>
      <p:pic>
        <p:nvPicPr>
          <p:cNvPr id="11" name="图片 10">
            <a:extLst>
              <a:ext uri="{FF2B5EF4-FFF2-40B4-BE49-F238E27FC236}">
                <a16:creationId xmlns:a16="http://schemas.microsoft.com/office/drawing/2014/main" id="{C6DDF8D3-68EE-4D08-A5EB-013889F0D3BC}"/>
              </a:ext>
            </a:extLst>
          </p:cNvPr>
          <p:cNvPicPr>
            <a:picLocks noChangeAspect="1"/>
          </p:cNvPicPr>
          <p:nvPr/>
        </p:nvPicPr>
        <p:blipFill>
          <a:blip r:embed="rId3"/>
          <a:stretch>
            <a:fillRect/>
          </a:stretch>
        </p:blipFill>
        <p:spPr>
          <a:xfrm>
            <a:off x="7920652" y="1632311"/>
            <a:ext cx="4271348" cy="3790821"/>
          </a:xfrm>
          <a:prstGeom prst="rect">
            <a:avLst/>
          </a:prstGeom>
        </p:spPr>
      </p:pic>
      <p:sp>
        <p:nvSpPr>
          <p:cNvPr id="8" name="文本框 7">
            <a:extLst>
              <a:ext uri="{FF2B5EF4-FFF2-40B4-BE49-F238E27FC236}">
                <a16:creationId xmlns:a16="http://schemas.microsoft.com/office/drawing/2014/main" id="{61E723BA-8439-4CB8-9936-217C10180FC0}"/>
              </a:ext>
            </a:extLst>
          </p:cNvPr>
          <p:cNvSpPr txBox="1"/>
          <p:nvPr/>
        </p:nvSpPr>
        <p:spPr>
          <a:xfrm>
            <a:off x="660680" y="802651"/>
            <a:ext cx="6104372" cy="307777"/>
          </a:xfrm>
          <a:prstGeom prst="rect">
            <a:avLst/>
          </a:prstGeom>
          <a:noFill/>
        </p:spPr>
        <p:txBody>
          <a:bodyPr wrap="square">
            <a:spAutoFit/>
          </a:bodyPr>
          <a:lstStyle/>
          <a:p>
            <a:r>
              <a:rPr lang="zh-CN" altLang="en-US" sz="1400" i="0" dirty="0">
                <a:solidFill>
                  <a:schemeClr val="bg1">
                    <a:lumMod val="50000"/>
                  </a:schemeClr>
                </a:solidFill>
                <a:effectLst/>
                <a:latin typeface="-apple-system"/>
              </a:rPr>
              <a:t>强制引入「文本标签」信息</a:t>
            </a:r>
            <a:endParaRPr lang="zh-CN" altLang="en-US" sz="1400" dirty="0">
              <a:solidFill>
                <a:schemeClr val="bg1">
                  <a:lumMod val="50000"/>
                </a:schemeClr>
              </a:solidFill>
            </a:endParaRPr>
          </a:p>
        </p:txBody>
      </p:sp>
    </p:spTree>
    <p:extLst>
      <p:ext uri="{BB962C8B-B14F-4D97-AF65-F5344CB8AC3E}">
        <p14:creationId xmlns:p14="http://schemas.microsoft.com/office/powerpoint/2010/main" val="3505476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5013</TotalTime>
  <Words>3442</Words>
  <Application>Microsoft Office PowerPoint</Application>
  <PresentationFormat>宽屏</PresentationFormat>
  <Paragraphs>285</Paragraphs>
  <Slides>32</Slides>
  <Notes>25</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-apple-system</vt:lpstr>
      <vt:lpstr>Open Sans</vt:lpstr>
      <vt:lpstr>汉仪中黑简</vt:lpstr>
      <vt:lpstr>微软雅黑</vt:lpstr>
      <vt:lpstr>微软雅黑</vt:lpstr>
      <vt:lpstr>Arial</vt:lpstr>
      <vt:lpstr>Calibri</vt:lpstr>
      <vt:lpstr>Cambria Math</vt:lpstr>
      <vt:lpstr>Impact</vt:lpstr>
      <vt:lpstr>Segoe UI Light</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罗 娟</cp:lastModifiedBy>
  <cp:revision>86</cp:revision>
  <dcterms:created xsi:type="dcterms:W3CDTF">2017-05-25T10:36:00Z</dcterms:created>
  <dcterms:modified xsi:type="dcterms:W3CDTF">2020-07-31T13:29:33Z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